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4a" ContentType="audio/mp4"/>
  <Default Extension="xls" ContentType="application/vnd.ms-exce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86" r:id="rId2"/>
    <p:sldId id="380" r:id="rId3"/>
    <p:sldId id="385" r:id="rId4"/>
    <p:sldId id="384" r:id="rId5"/>
    <p:sldId id="382" r:id="rId6"/>
    <p:sldId id="392" r:id="rId7"/>
    <p:sldId id="388" r:id="rId8"/>
    <p:sldId id="387" r:id="rId9"/>
    <p:sldId id="389" r:id="rId10"/>
    <p:sldId id="393" r:id="rId11"/>
    <p:sldId id="394" r:id="rId12"/>
    <p:sldId id="364" r:id="rId13"/>
    <p:sldId id="398" r:id="rId14"/>
    <p:sldId id="396" r:id="rId15"/>
    <p:sldId id="397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8B"/>
    <a:srgbClr val="A0A0A0"/>
    <a:srgbClr val="8EB8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9DCAF9ED-07DC-4A11-8D7F-57B35C25682E}" styleName="Medium Style 10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793D81CF-94F2-401A-BA57-92F5A7B2D0C5}" styleName="Medium Style 8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6">
    <a:wholeTbl>
      <a:tcTxStyle>
        <a:fontRef idx="minor">
          <a:scrgbClr r="0" g="0" b="0"/>
        </a:fontRef>
        <a:schemeClr val="accent5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1FECB4D8-DB02-4DC6-A0A2-4F2EBAE1DC90}" styleName="Medium Style 1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3B4B98B0-60AC-42C2-AFA5-B58CD77FA1E5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0E3FDE45-AF77-4B5C-9715-49D594BDF05E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6"/>
    <p:restoredTop sz="94707"/>
  </p:normalViewPr>
  <p:slideViewPr>
    <p:cSldViewPr>
      <p:cViewPr>
        <p:scale>
          <a:sx n="85" d="100"/>
          <a:sy n="85" d="100"/>
        </p:scale>
        <p:origin x="808" y="144"/>
      </p:cViewPr>
      <p:guideLst>
        <p:guide orient="horz" pos="33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98A99C-F03D-C040-BA8D-CC3A9FFC999C}" type="doc">
      <dgm:prSet loTypeId="urn:microsoft.com/office/officeart/2008/layout/VerticalCircleList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3454B61-4DA6-964A-924D-5FF33822FD9B}">
      <dgm:prSet phldrT="[Texte]"/>
      <dgm:spPr/>
      <dgm:t>
        <a:bodyPr/>
        <a:lstStyle/>
        <a:p>
          <a:r>
            <a:rPr lang="fr-FR" dirty="0" err="1" smtClean="0"/>
            <a:t>University</a:t>
          </a:r>
          <a:r>
            <a:rPr lang="fr-FR" dirty="0" smtClean="0"/>
            <a:t> of Florida</a:t>
          </a:r>
          <a:endParaRPr lang="fr-FR" dirty="0"/>
        </a:p>
      </dgm:t>
    </dgm:pt>
    <dgm:pt modelId="{A3E54E0B-8712-EC47-B264-8D207065D579}" type="parTrans" cxnId="{B5F24543-4AD5-6C4A-BFA5-26A8AEFBBF6F}">
      <dgm:prSet/>
      <dgm:spPr/>
      <dgm:t>
        <a:bodyPr/>
        <a:lstStyle/>
        <a:p>
          <a:endParaRPr lang="fr-FR"/>
        </a:p>
      </dgm:t>
    </dgm:pt>
    <dgm:pt modelId="{7AEDA19D-9F88-7349-8F33-617AD04EB13E}" type="sibTrans" cxnId="{B5F24543-4AD5-6C4A-BFA5-26A8AEFBBF6F}">
      <dgm:prSet/>
      <dgm:spPr/>
      <dgm:t>
        <a:bodyPr/>
        <a:lstStyle/>
        <a:p>
          <a:endParaRPr lang="fr-FR"/>
        </a:p>
      </dgm:t>
    </dgm:pt>
    <dgm:pt modelId="{64C798F7-35B5-1141-B569-F79932B4096E}">
      <dgm:prSet phldrT="[Texte]"/>
      <dgm:spPr/>
      <dgm:t>
        <a:bodyPr/>
        <a:lstStyle/>
        <a:p>
          <a:r>
            <a:rPr lang="fr-FR" dirty="0" err="1" smtClean="0"/>
            <a:t>Since</a:t>
          </a:r>
          <a:r>
            <a:rPr lang="fr-FR" dirty="0" smtClean="0"/>
            <a:t> 2016 </a:t>
          </a:r>
          <a:r>
            <a:rPr lang="fr-FR" dirty="0" err="1" smtClean="0"/>
            <a:t>Visiting</a:t>
          </a:r>
          <a:r>
            <a:rPr lang="fr-FR" dirty="0" smtClean="0"/>
            <a:t> Postdoctoral </a:t>
          </a:r>
          <a:r>
            <a:rPr lang="fr-FR" dirty="0" err="1" smtClean="0"/>
            <a:t>Researcher</a:t>
          </a:r>
          <a:endParaRPr lang="fr-FR" dirty="0"/>
        </a:p>
      </dgm:t>
    </dgm:pt>
    <dgm:pt modelId="{430E92D6-86BF-0E47-AA04-A74795294871}" type="parTrans" cxnId="{7E3C61CF-1081-4C47-ACF5-89479820BA7B}">
      <dgm:prSet/>
      <dgm:spPr/>
      <dgm:t>
        <a:bodyPr/>
        <a:lstStyle/>
        <a:p>
          <a:endParaRPr lang="fr-FR"/>
        </a:p>
      </dgm:t>
    </dgm:pt>
    <dgm:pt modelId="{DB07633F-1A0A-2148-8BDF-77962462C920}" type="sibTrans" cxnId="{7E3C61CF-1081-4C47-ACF5-89479820BA7B}">
      <dgm:prSet/>
      <dgm:spPr/>
      <dgm:t>
        <a:bodyPr/>
        <a:lstStyle/>
        <a:p>
          <a:endParaRPr lang="fr-FR"/>
        </a:p>
      </dgm:t>
    </dgm:pt>
    <dgm:pt modelId="{54A95652-CE3F-C34C-B8E5-CA348A94198F}">
      <dgm:prSet phldrT="[Texte]"/>
      <dgm:spPr/>
      <dgm:t>
        <a:bodyPr/>
        <a:lstStyle/>
        <a:p>
          <a:r>
            <a:rPr lang="fr-FR" dirty="0" err="1" smtClean="0"/>
            <a:t>Swiss</a:t>
          </a:r>
          <a:r>
            <a:rPr lang="fr-FR" dirty="0" smtClean="0"/>
            <a:t> National Science </a:t>
          </a:r>
          <a:r>
            <a:rPr lang="fr-FR" dirty="0" err="1" smtClean="0"/>
            <a:t>Foundation</a:t>
          </a:r>
          <a:r>
            <a:rPr lang="fr-FR" dirty="0" smtClean="0"/>
            <a:t> </a:t>
          </a:r>
          <a:r>
            <a:rPr lang="fr-FR" dirty="0" err="1" smtClean="0"/>
            <a:t>Fellow</a:t>
          </a:r>
          <a:endParaRPr lang="fr-FR" dirty="0"/>
        </a:p>
      </dgm:t>
    </dgm:pt>
    <dgm:pt modelId="{F8201B9B-D104-1F47-9CAF-BB06ABCD6C25}" type="parTrans" cxnId="{CF8AFBB0-3F8D-9E48-AB1B-8C30B500FEF3}">
      <dgm:prSet/>
      <dgm:spPr/>
      <dgm:t>
        <a:bodyPr/>
        <a:lstStyle/>
        <a:p>
          <a:endParaRPr lang="fr-FR"/>
        </a:p>
      </dgm:t>
    </dgm:pt>
    <dgm:pt modelId="{1BB64927-F46A-7B46-A975-88F317C4C17C}" type="sibTrans" cxnId="{CF8AFBB0-3F8D-9E48-AB1B-8C30B500FEF3}">
      <dgm:prSet/>
      <dgm:spPr/>
      <dgm:t>
        <a:bodyPr/>
        <a:lstStyle/>
        <a:p>
          <a:endParaRPr lang="fr-FR"/>
        </a:p>
      </dgm:t>
    </dgm:pt>
    <dgm:pt modelId="{AF46D112-F57A-7D49-A473-4D5132C98247}">
      <dgm:prSet phldrT="[Texte]"/>
      <dgm:spPr/>
      <dgm:t>
        <a:bodyPr/>
        <a:lstStyle/>
        <a:p>
          <a:r>
            <a:rPr lang="fr-FR" dirty="0" err="1" smtClean="0"/>
            <a:t>University</a:t>
          </a:r>
          <a:r>
            <a:rPr lang="fr-FR" dirty="0" smtClean="0"/>
            <a:t> of Lausanne</a:t>
          </a:r>
          <a:endParaRPr lang="fr-FR" dirty="0"/>
        </a:p>
      </dgm:t>
    </dgm:pt>
    <dgm:pt modelId="{FFA29A67-E08B-3448-9E89-794F742E425E}" type="parTrans" cxnId="{5D009A74-FF74-8746-8E42-82E0BDC8BDCA}">
      <dgm:prSet/>
      <dgm:spPr/>
      <dgm:t>
        <a:bodyPr/>
        <a:lstStyle/>
        <a:p>
          <a:endParaRPr lang="fr-FR"/>
        </a:p>
      </dgm:t>
    </dgm:pt>
    <dgm:pt modelId="{1E040AE8-3B2A-8240-A76C-93435D27C246}" type="sibTrans" cxnId="{5D009A74-FF74-8746-8E42-82E0BDC8BDCA}">
      <dgm:prSet/>
      <dgm:spPr/>
      <dgm:t>
        <a:bodyPr/>
        <a:lstStyle/>
        <a:p>
          <a:endParaRPr lang="fr-FR"/>
        </a:p>
      </dgm:t>
    </dgm:pt>
    <dgm:pt modelId="{4D7B7DDF-1ED2-5C43-8FB5-CD2FB8CBD61C}">
      <dgm:prSet phldrT="[Texte]"/>
      <dgm:spPr/>
      <dgm:t>
        <a:bodyPr/>
        <a:lstStyle/>
        <a:p>
          <a:r>
            <a:rPr lang="fr-FR" dirty="0" smtClean="0"/>
            <a:t>2011-2016 </a:t>
          </a:r>
          <a:r>
            <a:rPr lang="fr-FR" dirty="0" err="1" smtClean="0"/>
            <a:t>Ph.D</a:t>
          </a:r>
          <a:r>
            <a:rPr lang="fr-FR" dirty="0" smtClean="0"/>
            <a:t>.</a:t>
          </a:r>
          <a:endParaRPr lang="fr-FR" dirty="0"/>
        </a:p>
      </dgm:t>
    </dgm:pt>
    <dgm:pt modelId="{D1C84ABA-3531-044D-A1E6-883D5E1BD96C}" type="parTrans" cxnId="{F31E3183-2DD0-9845-B71C-6DEF76E47713}">
      <dgm:prSet/>
      <dgm:spPr/>
      <dgm:t>
        <a:bodyPr/>
        <a:lstStyle/>
        <a:p>
          <a:endParaRPr lang="fr-FR"/>
        </a:p>
      </dgm:t>
    </dgm:pt>
    <dgm:pt modelId="{8F507575-DCF1-504B-A5AC-1D4356B8CF98}" type="sibTrans" cxnId="{F31E3183-2DD0-9845-B71C-6DEF76E47713}">
      <dgm:prSet/>
      <dgm:spPr/>
      <dgm:t>
        <a:bodyPr/>
        <a:lstStyle/>
        <a:p>
          <a:endParaRPr lang="fr-FR"/>
        </a:p>
      </dgm:t>
    </dgm:pt>
    <dgm:pt modelId="{973D7A0E-3331-7E41-969B-96C994CFA200}">
      <dgm:prSet phldrT="[Texte]"/>
      <dgm:spPr/>
      <dgm:t>
        <a:bodyPr/>
        <a:lstStyle/>
        <a:p>
          <a:r>
            <a:rPr lang="fr-FR" dirty="0" smtClean="0"/>
            <a:t>2006-2011 </a:t>
          </a:r>
          <a:r>
            <a:rPr lang="fr-FR" dirty="0" err="1" smtClean="0"/>
            <a:t>Career</a:t>
          </a:r>
          <a:r>
            <a:rPr lang="fr-FR" dirty="0" smtClean="0"/>
            <a:t> </a:t>
          </a:r>
          <a:r>
            <a:rPr lang="fr-FR" dirty="0" err="1" smtClean="0"/>
            <a:t>counselor</a:t>
          </a:r>
          <a:r>
            <a:rPr lang="fr-FR" dirty="0" smtClean="0"/>
            <a:t> Master </a:t>
          </a:r>
          <a:r>
            <a:rPr lang="fr-FR" dirty="0" err="1" smtClean="0"/>
            <a:t>degree</a:t>
          </a:r>
          <a:r>
            <a:rPr lang="fr-FR" dirty="0" smtClean="0"/>
            <a:t> </a:t>
          </a:r>
          <a:endParaRPr lang="fr-FR" dirty="0"/>
        </a:p>
      </dgm:t>
    </dgm:pt>
    <dgm:pt modelId="{7840B7C3-136E-0C47-969A-5747E4CD27AC}" type="parTrans" cxnId="{5E9FFE37-1C13-0748-9AAB-F2154C0D740F}">
      <dgm:prSet/>
      <dgm:spPr/>
      <dgm:t>
        <a:bodyPr/>
        <a:lstStyle/>
        <a:p>
          <a:endParaRPr lang="fr-FR"/>
        </a:p>
      </dgm:t>
    </dgm:pt>
    <dgm:pt modelId="{3319CCFF-221F-FE4A-BA5F-255D21BFC2C4}" type="sibTrans" cxnId="{5E9FFE37-1C13-0748-9AAB-F2154C0D740F}">
      <dgm:prSet/>
      <dgm:spPr/>
      <dgm:t>
        <a:bodyPr/>
        <a:lstStyle/>
        <a:p>
          <a:endParaRPr lang="fr-FR"/>
        </a:p>
      </dgm:t>
    </dgm:pt>
    <dgm:pt modelId="{85F0F723-6497-EF4C-8C6D-5A4DC2A990E9}" type="pres">
      <dgm:prSet presAssocID="{0698A99C-F03D-C040-BA8D-CC3A9FFC999C}" presName="Name0" presStyleCnt="0">
        <dgm:presLayoutVars>
          <dgm:dir/>
        </dgm:presLayoutVars>
      </dgm:prSet>
      <dgm:spPr/>
      <dgm:t>
        <a:bodyPr/>
        <a:lstStyle/>
        <a:p>
          <a:endParaRPr lang="fr-FR"/>
        </a:p>
      </dgm:t>
    </dgm:pt>
    <dgm:pt modelId="{BC74BD28-FDF7-1B44-9E29-AAE477D80232}" type="pres">
      <dgm:prSet presAssocID="{83454B61-4DA6-964A-924D-5FF33822FD9B}" presName="withChildren" presStyleCnt="0"/>
      <dgm:spPr/>
    </dgm:pt>
    <dgm:pt modelId="{B6A42437-3B41-1440-814D-C122709C019A}" type="pres">
      <dgm:prSet presAssocID="{83454B61-4DA6-964A-924D-5FF33822FD9B}" presName="bigCircle" presStyleLbl="vennNode1" presStyleIdx="0" presStyleCnt="6"/>
      <dgm:spPr/>
    </dgm:pt>
    <dgm:pt modelId="{9C3E4FA2-37CF-1448-A34B-0FF05B17E03E}" type="pres">
      <dgm:prSet presAssocID="{83454B61-4DA6-964A-924D-5FF33822FD9B}" presName="medCircle" presStyleLbl="vennNode1" presStyleIdx="1" presStyleCnt="6"/>
      <dgm:spPr/>
    </dgm:pt>
    <dgm:pt modelId="{60736562-79BC-A144-8F1F-D6A89C200306}" type="pres">
      <dgm:prSet presAssocID="{83454B61-4DA6-964A-924D-5FF33822FD9B}" presName="txLvl1" presStyleLbl="revTx" presStyleIdx="0" presStyleCnt="6"/>
      <dgm:spPr/>
      <dgm:t>
        <a:bodyPr/>
        <a:lstStyle/>
        <a:p>
          <a:endParaRPr lang="fr-FR"/>
        </a:p>
      </dgm:t>
    </dgm:pt>
    <dgm:pt modelId="{A171EB8D-2155-3D48-9D14-45A3160521D6}" type="pres">
      <dgm:prSet presAssocID="{83454B61-4DA6-964A-924D-5FF33822FD9B}" presName="lin" presStyleCnt="0"/>
      <dgm:spPr/>
    </dgm:pt>
    <dgm:pt modelId="{84B91386-AD3F-F04E-B373-8C8E308EA470}" type="pres">
      <dgm:prSet presAssocID="{64C798F7-35B5-1141-B569-F79932B4096E}" presName="txLvl2" presStyleLbl="revTx" presStyleIdx="1" presStyleCnt="6"/>
      <dgm:spPr/>
      <dgm:t>
        <a:bodyPr/>
        <a:lstStyle/>
        <a:p>
          <a:endParaRPr lang="fr-FR"/>
        </a:p>
      </dgm:t>
    </dgm:pt>
    <dgm:pt modelId="{68732E46-C173-1E45-81A6-A874DD198588}" type="pres">
      <dgm:prSet presAssocID="{DB07633F-1A0A-2148-8BDF-77962462C920}" presName="smCircle" presStyleLbl="vennNode1" presStyleIdx="2" presStyleCnt="6"/>
      <dgm:spPr/>
    </dgm:pt>
    <dgm:pt modelId="{D781EF74-6C8D-AA44-8731-5FECAF99FA30}" type="pres">
      <dgm:prSet presAssocID="{54A95652-CE3F-C34C-B8E5-CA348A94198F}" presName="txLvl2" presStyleLbl="revTx" presStyleIdx="2" presStyleCnt="6"/>
      <dgm:spPr/>
      <dgm:t>
        <a:bodyPr/>
        <a:lstStyle/>
        <a:p>
          <a:endParaRPr lang="fr-FR"/>
        </a:p>
      </dgm:t>
    </dgm:pt>
    <dgm:pt modelId="{DB326AFB-A6C3-C64F-BF6D-197C85F97DAC}" type="pres">
      <dgm:prSet presAssocID="{83454B61-4DA6-964A-924D-5FF33822FD9B}" presName="overlap" presStyleCnt="0"/>
      <dgm:spPr/>
    </dgm:pt>
    <dgm:pt modelId="{D6DD68F8-5646-B04C-8615-B9A8AA894037}" type="pres">
      <dgm:prSet presAssocID="{AF46D112-F57A-7D49-A473-4D5132C98247}" presName="withChildren" presStyleCnt="0"/>
      <dgm:spPr/>
    </dgm:pt>
    <dgm:pt modelId="{17FC9B3D-1ADE-144E-B809-3503701DB5E6}" type="pres">
      <dgm:prSet presAssocID="{AF46D112-F57A-7D49-A473-4D5132C98247}" presName="bigCircle" presStyleLbl="vennNode1" presStyleIdx="3" presStyleCnt="6"/>
      <dgm:spPr/>
    </dgm:pt>
    <dgm:pt modelId="{A5169AB7-4E94-EB4A-9371-81FA29318C52}" type="pres">
      <dgm:prSet presAssocID="{AF46D112-F57A-7D49-A473-4D5132C98247}" presName="medCircle" presStyleLbl="vennNode1" presStyleIdx="4" presStyleCnt="6"/>
      <dgm:spPr/>
    </dgm:pt>
    <dgm:pt modelId="{6E506E1E-E2EB-DC43-974B-6A791795AEA0}" type="pres">
      <dgm:prSet presAssocID="{AF46D112-F57A-7D49-A473-4D5132C98247}" presName="txLvl1" presStyleLbl="revTx" presStyleIdx="3" presStyleCnt="6"/>
      <dgm:spPr/>
      <dgm:t>
        <a:bodyPr/>
        <a:lstStyle/>
        <a:p>
          <a:endParaRPr lang="fr-FR"/>
        </a:p>
      </dgm:t>
    </dgm:pt>
    <dgm:pt modelId="{67858F63-5F5E-A04F-9D6A-6F2B397FB480}" type="pres">
      <dgm:prSet presAssocID="{AF46D112-F57A-7D49-A473-4D5132C98247}" presName="lin" presStyleCnt="0"/>
      <dgm:spPr/>
    </dgm:pt>
    <dgm:pt modelId="{C4430751-AB1F-7D44-88D3-7431BD6BE516}" type="pres">
      <dgm:prSet presAssocID="{4D7B7DDF-1ED2-5C43-8FB5-CD2FB8CBD61C}" presName="txLvl2" presStyleLbl="revTx" presStyleIdx="4" presStyleCnt="6"/>
      <dgm:spPr/>
      <dgm:t>
        <a:bodyPr/>
        <a:lstStyle/>
        <a:p>
          <a:endParaRPr lang="fr-FR"/>
        </a:p>
      </dgm:t>
    </dgm:pt>
    <dgm:pt modelId="{0636A3FD-DA4F-6D43-929F-DB5248F0FE50}" type="pres">
      <dgm:prSet presAssocID="{8F507575-DCF1-504B-A5AC-1D4356B8CF98}" presName="smCircle" presStyleLbl="vennNode1" presStyleIdx="5" presStyleCnt="6"/>
      <dgm:spPr/>
    </dgm:pt>
    <dgm:pt modelId="{AA5D7F6C-9D16-0642-A23B-FED3D7E33704}" type="pres">
      <dgm:prSet presAssocID="{973D7A0E-3331-7E41-969B-96C994CFA200}" presName="txLvl2" presStyleLbl="revTx" presStyleIdx="5" presStyleCnt="6"/>
      <dgm:spPr/>
      <dgm:t>
        <a:bodyPr/>
        <a:lstStyle/>
        <a:p>
          <a:endParaRPr lang="fr-FR"/>
        </a:p>
      </dgm:t>
    </dgm:pt>
  </dgm:ptLst>
  <dgm:cxnLst>
    <dgm:cxn modelId="{C6FA2F51-690E-9D4C-93E3-700A745D3E7E}" type="presOf" srcId="{AF46D112-F57A-7D49-A473-4D5132C98247}" destId="{6E506E1E-E2EB-DC43-974B-6A791795AEA0}" srcOrd="0" destOrd="0" presId="urn:microsoft.com/office/officeart/2008/layout/VerticalCircleList"/>
    <dgm:cxn modelId="{B5F24543-4AD5-6C4A-BFA5-26A8AEFBBF6F}" srcId="{0698A99C-F03D-C040-BA8D-CC3A9FFC999C}" destId="{83454B61-4DA6-964A-924D-5FF33822FD9B}" srcOrd="0" destOrd="0" parTransId="{A3E54E0B-8712-EC47-B264-8D207065D579}" sibTransId="{7AEDA19D-9F88-7349-8F33-617AD04EB13E}"/>
    <dgm:cxn modelId="{5D009A74-FF74-8746-8E42-82E0BDC8BDCA}" srcId="{0698A99C-F03D-C040-BA8D-CC3A9FFC999C}" destId="{AF46D112-F57A-7D49-A473-4D5132C98247}" srcOrd="1" destOrd="0" parTransId="{FFA29A67-E08B-3448-9E89-794F742E425E}" sibTransId="{1E040AE8-3B2A-8240-A76C-93435D27C246}"/>
    <dgm:cxn modelId="{F31E3183-2DD0-9845-B71C-6DEF76E47713}" srcId="{AF46D112-F57A-7D49-A473-4D5132C98247}" destId="{4D7B7DDF-1ED2-5C43-8FB5-CD2FB8CBD61C}" srcOrd="0" destOrd="0" parTransId="{D1C84ABA-3531-044D-A1E6-883D5E1BD96C}" sibTransId="{8F507575-DCF1-504B-A5AC-1D4356B8CF98}"/>
    <dgm:cxn modelId="{B5FA75B6-F901-A54A-9ADC-B060BA5CCE47}" type="presOf" srcId="{973D7A0E-3331-7E41-969B-96C994CFA200}" destId="{AA5D7F6C-9D16-0642-A23B-FED3D7E33704}" srcOrd="0" destOrd="0" presId="urn:microsoft.com/office/officeart/2008/layout/VerticalCircleList"/>
    <dgm:cxn modelId="{7E3C61CF-1081-4C47-ACF5-89479820BA7B}" srcId="{83454B61-4DA6-964A-924D-5FF33822FD9B}" destId="{64C798F7-35B5-1141-B569-F79932B4096E}" srcOrd="0" destOrd="0" parTransId="{430E92D6-86BF-0E47-AA04-A74795294871}" sibTransId="{DB07633F-1A0A-2148-8BDF-77962462C920}"/>
    <dgm:cxn modelId="{A6D3AF80-62D8-174D-8B7D-B61FCFA7EA38}" type="presOf" srcId="{0698A99C-F03D-C040-BA8D-CC3A9FFC999C}" destId="{85F0F723-6497-EF4C-8C6D-5A4DC2A990E9}" srcOrd="0" destOrd="0" presId="urn:microsoft.com/office/officeart/2008/layout/VerticalCircleList"/>
    <dgm:cxn modelId="{E23831CA-87C2-F141-89F2-263BBB4DAA72}" type="presOf" srcId="{64C798F7-35B5-1141-B569-F79932B4096E}" destId="{84B91386-AD3F-F04E-B373-8C8E308EA470}" srcOrd="0" destOrd="0" presId="urn:microsoft.com/office/officeart/2008/layout/VerticalCircleList"/>
    <dgm:cxn modelId="{F1910509-7740-B44D-9A43-47F52DC2E894}" type="presOf" srcId="{4D7B7DDF-1ED2-5C43-8FB5-CD2FB8CBD61C}" destId="{C4430751-AB1F-7D44-88D3-7431BD6BE516}" srcOrd="0" destOrd="0" presId="urn:microsoft.com/office/officeart/2008/layout/VerticalCircleList"/>
    <dgm:cxn modelId="{CF8AFBB0-3F8D-9E48-AB1B-8C30B500FEF3}" srcId="{83454B61-4DA6-964A-924D-5FF33822FD9B}" destId="{54A95652-CE3F-C34C-B8E5-CA348A94198F}" srcOrd="1" destOrd="0" parTransId="{F8201B9B-D104-1F47-9CAF-BB06ABCD6C25}" sibTransId="{1BB64927-F46A-7B46-A975-88F317C4C17C}"/>
    <dgm:cxn modelId="{5E9FFE37-1C13-0748-9AAB-F2154C0D740F}" srcId="{AF46D112-F57A-7D49-A473-4D5132C98247}" destId="{973D7A0E-3331-7E41-969B-96C994CFA200}" srcOrd="1" destOrd="0" parTransId="{7840B7C3-136E-0C47-969A-5747E4CD27AC}" sibTransId="{3319CCFF-221F-FE4A-BA5F-255D21BFC2C4}"/>
    <dgm:cxn modelId="{DE4E2F81-6D78-F04C-8E32-704FDDAACBB6}" type="presOf" srcId="{83454B61-4DA6-964A-924D-5FF33822FD9B}" destId="{60736562-79BC-A144-8F1F-D6A89C200306}" srcOrd="0" destOrd="0" presId="urn:microsoft.com/office/officeart/2008/layout/VerticalCircleList"/>
    <dgm:cxn modelId="{B07B7CA6-63E5-0442-BA00-F5489BAB3723}" type="presOf" srcId="{54A95652-CE3F-C34C-B8E5-CA348A94198F}" destId="{D781EF74-6C8D-AA44-8731-5FECAF99FA30}" srcOrd="0" destOrd="0" presId="urn:microsoft.com/office/officeart/2008/layout/VerticalCircleList"/>
    <dgm:cxn modelId="{7CA9D486-3426-B742-AD93-4DC7B6FB8477}" type="presParOf" srcId="{85F0F723-6497-EF4C-8C6D-5A4DC2A990E9}" destId="{BC74BD28-FDF7-1B44-9E29-AAE477D80232}" srcOrd="0" destOrd="0" presId="urn:microsoft.com/office/officeart/2008/layout/VerticalCircleList"/>
    <dgm:cxn modelId="{DCB01B7F-171A-3948-B4BE-31D06B44B0AE}" type="presParOf" srcId="{BC74BD28-FDF7-1B44-9E29-AAE477D80232}" destId="{B6A42437-3B41-1440-814D-C122709C019A}" srcOrd="0" destOrd="0" presId="urn:microsoft.com/office/officeart/2008/layout/VerticalCircleList"/>
    <dgm:cxn modelId="{C727C0EB-E78E-194D-994C-97D09EB74FF3}" type="presParOf" srcId="{BC74BD28-FDF7-1B44-9E29-AAE477D80232}" destId="{9C3E4FA2-37CF-1448-A34B-0FF05B17E03E}" srcOrd="1" destOrd="0" presId="urn:microsoft.com/office/officeart/2008/layout/VerticalCircleList"/>
    <dgm:cxn modelId="{893BE590-A588-134E-8012-7ABFB1E5E004}" type="presParOf" srcId="{BC74BD28-FDF7-1B44-9E29-AAE477D80232}" destId="{60736562-79BC-A144-8F1F-D6A89C200306}" srcOrd="2" destOrd="0" presId="urn:microsoft.com/office/officeart/2008/layout/VerticalCircleList"/>
    <dgm:cxn modelId="{16019413-63E9-6141-9E5F-7F70CC00951F}" type="presParOf" srcId="{BC74BD28-FDF7-1B44-9E29-AAE477D80232}" destId="{A171EB8D-2155-3D48-9D14-45A3160521D6}" srcOrd="3" destOrd="0" presId="urn:microsoft.com/office/officeart/2008/layout/VerticalCircleList"/>
    <dgm:cxn modelId="{77566366-94AA-D545-B12C-FE7D75F9305A}" type="presParOf" srcId="{A171EB8D-2155-3D48-9D14-45A3160521D6}" destId="{84B91386-AD3F-F04E-B373-8C8E308EA470}" srcOrd="0" destOrd="0" presId="urn:microsoft.com/office/officeart/2008/layout/VerticalCircleList"/>
    <dgm:cxn modelId="{9EE4CB5E-F38D-B845-9FE1-63164BE460B4}" type="presParOf" srcId="{A171EB8D-2155-3D48-9D14-45A3160521D6}" destId="{68732E46-C173-1E45-81A6-A874DD198588}" srcOrd="1" destOrd="0" presId="urn:microsoft.com/office/officeart/2008/layout/VerticalCircleList"/>
    <dgm:cxn modelId="{66AA78A5-8592-7E47-A3B4-150411B33E84}" type="presParOf" srcId="{A171EB8D-2155-3D48-9D14-45A3160521D6}" destId="{D781EF74-6C8D-AA44-8731-5FECAF99FA30}" srcOrd="2" destOrd="0" presId="urn:microsoft.com/office/officeart/2008/layout/VerticalCircleList"/>
    <dgm:cxn modelId="{0784449D-49EA-AE48-A2D0-B69202577222}" type="presParOf" srcId="{85F0F723-6497-EF4C-8C6D-5A4DC2A990E9}" destId="{DB326AFB-A6C3-C64F-BF6D-197C85F97DAC}" srcOrd="1" destOrd="0" presId="urn:microsoft.com/office/officeart/2008/layout/VerticalCircleList"/>
    <dgm:cxn modelId="{0E4FDF05-C624-A649-BABA-313765B2C45B}" type="presParOf" srcId="{85F0F723-6497-EF4C-8C6D-5A4DC2A990E9}" destId="{D6DD68F8-5646-B04C-8615-B9A8AA894037}" srcOrd="2" destOrd="0" presId="urn:microsoft.com/office/officeart/2008/layout/VerticalCircleList"/>
    <dgm:cxn modelId="{0749D5D4-D260-8147-92C1-7E3BB5B09D09}" type="presParOf" srcId="{D6DD68F8-5646-B04C-8615-B9A8AA894037}" destId="{17FC9B3D-1ADE-144E-B809-3503701DB5E6}" srcOrd="0" destOrd="0" presId="urn:microsoft.com/office/officeart/2008/layout/VerticalCircleList"/>
    <dgm:cxn modelId="{431CA33E-358D-AA41-9148-CF9A8877C5C2}" type="presParOf" srcId="{D6DD68F8-5646-B04C-8615-B9A8AA894037}" destId="{A5169AB7-4E94-EB4A-9371-81FA29318C52}" srcOrd="1" destOrd="0" presId="urn:microsoft.com/office/officeart/2008/layout/VerticalCircleList"/>
    <dgm:cxn modelId="{6B490214-8DFC-3C4B-B75E-FF6232F2A163}" type="presParOf" srcId="{D6DD68F8-5646-B04C-8615-B9A8AA894037}" destId="{6E506E1E-E2EB-DC43-974B-6A791795AEA0}" srcOrd="2" destOrd="0" presId="urn:microsoft.com/office/officeart/2008/layout/VerticalCircleList"/>
    <dgm:cxn modelId="{1D8DFED6-DD37-EA44-9615-06043AF14BE7}" type="presParOf" srcId="{D6DD68F8-5646-B04C-8615-B9A8AA894037}" destId="{67858F63-5F5E-A04F-9D6A-6F2B397FB480}" srcOrd="3" destOrd="0" presId="urn:microsoft.com/office/officeart/2008/layout/VerticalCircleList"/>
    <dgm:cxn modelId="{27B691CC-47B9-BA4B-A43C-79D1A5D3D2B0}" type="presParOf" srcId="{67858F63-5F5E-A04F-9D6A-6F2B397FB480}" destId="{C4430751-AB1F-7D44-88D3-7431BD6BE516}" srcOrd="0" destOrd="0" presId="urn:microsoft.com/office/officeart/2008/layout/VerticalCircleList"/>
    <dgm:cxn modelId="{5541FB4F-8ED4-B444-AF95-87B21B33B7A9}" type="presParOf" srcId="{67858F63-5F5E-A04F-9D6A-6F2B397FB480}" destId="{0636A3FD-DA4F-6D43-929F-DB5248F0FE50}" srcOrd="1" destOrd="0" presId="urn:microsoft.com/office/officeart/2008/layout/VerticalCircleList"/>
    <dgm:cxn modelId="{78B02A2B-C9E6-9940-87F3-BFD29C5B691A}" type="presParOf" srcId="{67858F63-5F5E-A04F-9D6A-6F2B397FB480}" destId="{AA5D7F6C-9D16-0642-A23B-FED3D7E33704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626B87-2626-AB4A-836B-A0BF8E4FA4B2}" type="doc">
      <dgm:prSet loTypeId="urn:microsoft.com/office/officeart/2009/3/layout/IncreasingArrowsProcess" loCatId="process" qsTypeId="urn:microsoft.com/office/officeart/2005/8/quickstyle/3D3" qsCatId="3D" csTypeId="urn:microsoft.com/office/officeart/2005/8/colors/accent1_1" csCatId="accent1" phldr="1"/>
      <dgm:spPr/>
    </dgm:pt>
    <dgm:pt modelId="{E68C37EA-E8FE-0044-9E0F-3525CFFE9775}">
      <dgm:prSet phldrT="[Texte]" custT="1"/>
      <dgm:spPr/>
      <dgm:t>
        <a:bodyPr/>
        <a:lstStyle/>
        <a:p>
          <a:r>
            <a:rPr lang="en-US" sz="1800" noProof="0" dirty="0" smtClean="0"/>
            <a:t>Planning – 55+</a:t>
          </a:r>
          <a:endParaRPr lang="en-US" sz="1800" noProof="0" dirty="0"/>
        </a:p>
      </dgm:t>
    </dgm:pt>
    <dgm:pt modelId="{0E01B9CD-BDC7-B445-A855-21191C4B10B3}" type="parTrans" cxnId="{6E9FEDEA-C27B-3643-B9C4-A5E799F0DD4A}">
      <dgm:prSet/>
      <dgm:spPr/>
      <dgm:t>
        <a:bodyPr/>
        <a:lstStyle/>
        <a:p>
          <a:endParaRPr lang="fr-FR" sz="1800"/>
        </a:p>
      </dgm:t>
    </dgm:pt>
    <dgm:pt modelId="{0F70BF8B-549E-2F4D-AE6A-5463850C8CD7}" type="sibTrans" cxnId="{6E9FEDEA-C27B-3643-B9C4-A5E799F0DD4A}">
      <dgm:prSet/>
      <dgm:spPr/>
      <dgm:t>
        <a:bodyPr/>
        <a:lstStyle/>
        <a:p>
          <a:endParaRPr lang="fr-FR" sz="1800"/>
        </a:p>
      </dgm:t>
    </dgm:pt>
    <dgm:pt modelId="{606E6344-8CA1-EC42-ABBA-3950090C4D25}">
      <dgm:prSet phldrT="[Texte]" custT="1"/>
      <dgm:spPr/>
      <dgm:t>
        <a:bodyPr/>
        <a:lstStyle/>
        <a:p>
          <a:r>
            <a:rPr lang="en-US" sz="1800" noProof="0" dirty="0" smtClean="0"/>
            <a:t>Decision-making</a:t>
          </a:r>
          <a:endParaRPr lang="en-US" sz="1800" noProof="0" dirty="0"/>
        </a:p>
      </dgm:t>
    </dgm:pt>
    <dgm:pt modelId="{002741CD-1D72-FB4D-9E99-9569751771F9}" type="parTrans" cxnId="{0CD67E3B-609F-6549-99AB-EE993DD4E1C9}">
      <dgm:prSet/>
      <dgm:spPr/>
      <dgm:t>
        <a:bodyPr/>
        <a:lstStyle/>
        <a:p>
          <a:endParaRPr lang="fr-FR" sz="1800"/>
        </a:p>
      </dgm:t>
    </dgm:pt>
    <dgm:pt modelId="{9E590A7E-A1FE-1B49-B998-031084661A07}" type="sibTrans" cxnId="{0CD67E3B-609F-6549-99AB-EE993DD4E1C9}">
      <dgm:prSet/>
      <dgm:spPr/>
      <dgm:t>
        <a:bodyPr/>
        <a:lstStyle/>
        <a:p>
          <a:endParaRPr lang="fr-FR" sz="1800"/>
        </a:p>
      </dgm:t>
    </dgm:pt>
    <dgm:pt modelId="{4BF9875B-725F-1043-A808-BBDDA1FEE89A}">
      <dgm:prSet phldrT="[Texte]" custT="1"/>
      <dgm:spPr/>
      <dgm:t>
        <a:bodyPr/>
        <a:lstStyle/>
        <a:p>
          <a:r>
            <a:rPr lang="en-US" sz="1800" noProof="0" dirty="0" smtClean="0"/>
            <a:t>Adjustment – 65+</a:t>
          </a:r>
          <a:endParaRPr lang="en-US" sz="1800" noProof="0" dirty="0"/>
        </a:p>
      </dgm:t>
    </dgm:pt>
    <dgm:pt modelId="{05A8C8C8-FC99-2542-9411-37DAFD522F1D}" type="parTrans" cxnId="{9709C4F3-F253-EE42-9FD9-5D55B2D47574}">
      <dgm:prSet/>
      <dgm:spPr/>
      <dgm:t>
        <a:bodyPr/>
        <a:lstStyle/>
        <a:p>
          <a:endParaRPr lang="fr-FR" sz="1800"/>
        </a:p>
      </dgm:t>
    </dgm:pt>
    <dgm:pt modelId="{94FCF715-0FF0-E143-80BB-CE37071B26B1}" type="sibTrans" cxnId="{9709C4F3-F253-EE42-9FD9-5D55B2D47574}">
      <dgm:prSet/>
      <dgm:spPr/>
      <dgm:t>
        <a:bodyPr/>
        <a:lstStyle/>
        <a:p>
          <a:endParaRPr lang="fr-FR" sz="1800"/>
        </a:p>
      </dgm:t>
    </dgm:pt>
    <dgm:pt modelId="{85A922E1-BFB4-A746-AEBB-F8A9E6C34BEF}">
      <dgm:prSet phldrT="[Texte]" custT="1"/>
      <dgm:spPr/>
      <dgm:t>
        <a:bodyPr/>
        <a:lstStyle/>
        <a:p>
          <a:r>
            <a:rPr lang="en-US" sz="1800" noProof="0" dirty="0" smtClean="0"/>
            <a:t>Explore different issues of late careers &amp; retirement</a:t>
          </a:r>
          <a:endParaRPr lang="en-US" sz="1800" noProof="0" dirty="0"/>
        </a:p>
      </dgm:t>
    </dgm:pt>
    <dgm:pt modelId="{75C74D5F-74C0-A54D-9E39-EFFD410EEA9C}" type="parTrans" cxnId="{969F66E9-CA41-B842-BD7D-2523C7988CA1}">
      <dgm:prSet/>
      <dgm:spPr/>
      <dgm:t>
        <a:bodyPr/>
        <a:lstStyle/>
        <a:p>
          <a:endParaRPr lang="fr-FR" sz="1800"/>
        </a:p>
      </dgm:t>
    </dgm:pt>
    <dgm:pt modelId="{67673479-38C1-4643-A2AC-90EB10A0A78A}" type="sibTrans" cxnId="{969F66E9-CA41-B842-BD7D-2523C7988CA1}">
      <dgm:prSet/>
      <dgm:spPr/>
      <dgm:t>
        <a:bodyPr/>
        <a:lstStyle/>
        <a:p>
          <a:endParaRPr lang="fr-FR" sz="1800"/>
        </a:p>
      </dgm:t>
    </dgm:pt>
    <dgm:pt modelId="{91DE4273-D1EE-1048-97F3-3E49E72B89D0}">
      <dgm:prSet phldrT="[Texte]" custT="1"/>
      <dgm:spPr/>
      <dgm:t>
        <a:bodyPr/>
        <a:lstStyle/>
        <a:p>
          <a:r>
            <a:rPr lang="en-US" sz="1800" noProof="0" smtClean="0"/>
            <a:t>When to retire</a:t>
          </a:r>
          <a:endParaRPr lang="en-US" sz="1800" noProof="0"/>
        </a:p>
      </dgm:t>
    </dgm:pt>
    <dgm:pt modelId="{32247F0D-65A4-9043-9CE8-6D5968FCC536}" type="parTrans" cxnId="{0FD52A07-EFBC-7549-BC8A-56237DC336DC}">
      <dgm:prSet/>
      <dgm:spPr/>
      <dgm:t>
        <a:bodyPr/>
        <a:lstStyle/>
        <a:p>
          <a:endParaRPr lang="fr-FR" sz="1800"/>
        </a:p>
      </dgm:t>
    </dgm:pt>
    <dgm:pt modelId="{83723A26-C3DA-B34D-AB3D-6FCF6E37B219}" type="sibTrans" cxnId="{0FD52A07-EFBC-7549-BC8A-56237DC336DC}">
      <dgm:prSet/>
      <dgm:spPr/>
      <dgm:t>
        <a:bodyPr/>
        <a:lstStyle/>
        <a:p>
          <a:endParaRPr lang="fr-FR" sz="1800"/>
        </a:p>
      </dgm:t>
    </dgm:pt>
    <dgm:pt modelId="{C51EA601-D50C-4A43-A0D1-96D1552B9047}">
      <dgm:prSet phldrT="[Texte]" custT="1"/>
      <dgm:spPr/>
      <dgm:t>
        <a:bodyPr/>
        <a:lstStyle/>
        <a:p>
          <a:r>
            <a:rPr lang="en-US" sz="1800" noProof="0" smtClean="0"/>
            <a:t>How to retire</a:t>
          </a:r>
          <a:endParaRPr lang="en-US" sz="1800" noProof="0"/>
        </a:p>
      </dgm:t>
    </dgm:pt>
    <dgm:pt modelId="{E74AE0AF-1C0D-C643-B0E6-9992B7C839CD}" type="parTrans" cxnId="{4EC8A308-EFA5-6A44-AC52-17F691DEEFEA}">
      <dgm:prSet/>
      <dgm:spPr/>
      <dgm:t>
        <a:bodyPr/>
        <a:lstStyle/>
        <a:p>
          <a:endParaRPr lang="fr-FR" sz="1800"/>
        </a:p>
      </dgm:t>
    </dgm:pt>
    <dgm:pt modelId="{EBCF12CE-5181-6947-92B5-766D43C4218A}" type="sibTrans" cxnId="{4EC8A308-EFA5-6A44-AC52-17F691DEEFEA}">
      <dgm:prSet/>
      <dgm:spPr/>
      <dgm:t>
        <a:bodyPr/>
        <a:lstStyle/>
        <a:p>
          <a:endParaRPr lang="fr-FR" sz="1800"/>
        </a:p>
      </dgm:t>
    </dgm:pt>
    <dgm:pt modelId="{B0609A31-01C3-4C46-BCCC-21A822688421}">
      <dgm:prSet phldrT="[Texte]" custT="1"/>
      <dgm:spPr/>
      <dgm:t>
        <a:bodyPr/>
        <a:lstStyle/>
        <a:p>
          <a:r>
            <a:rPr lang="en-US" sz="1800" noProof="0" smtClean="0"/>
            <a:t>What to retire to</a:t>
          </a:r>
          <a:endParaRPr lang="en-US" sz="1800" noProof="0"/>
        </a:p>
      </dgm:t>
    </dgm:pt>
    <dgm:pt modelId="{892A812E-D868-D543-AD9E-3CABEE02D74C}" type="parTrans" cxnId="{B0245661-0F55-CE4E-BFA9-F3EEDFEF6659}">
      <dgm:prSet/>
      <dgm:spPr/>
      <dgm:t>
        <a:bodyPr/>
        <a:lstStyle/>
        <a:p>
          <a:endParaRPr lang="fr-FR" sz="1800"/>
        </a:p>
      </dgm:t>
    </dgm:pt>
    <dgm:pt modelId="{32386FF9-04C9-4249-A947-D6F9899565A9}" type="sibTrans" cxnId="{B0245661-0F55-CE4E-BFA9-F3EEDFEF6659}">
      <dgm:prSet/>
      <dgm:spPr/>
      <dgm:t>
        <a:bodyPr/>
        <a:lstStyle/>
        <a:p>
          <a:endParaRPr lang="fr-FR" sz="1800"/>
        </a:p>
      </dgm:t>
    </dgm:pt>
    <dgm:pt modelId="{901CE15C-9970-464C-ADFB-509FCB015F01}">
      <dgm:prSet phldrT="[Texte]" custT="1"/>
      <dgm:spPr/>
      <dgm:t>
        <a:bodyPr/>
        <a:lstStyle/>
        <a:p>
          <a:r>
            <a:rPr lang="en-US" sz="1800" noProof="0" dirty="0" smtClean="0"/>
            <a:t>Getting used to changes</a:t>
          </a:r>
          <a:endParaRPr lang="en-US" sz="1800" noProof="0" dirty="0"/>
        </a:p>
      </dgm:t>
    </dgm:pt>
    <dgm:pt modelId="{8820701F-DCC7-514D-9AEA-EAA21A447BC3}" type="parTrans" cxnId="{E8595FD9-50E2-8346-9F8C-DAF302E6DD94}">
      <dgm:prSet/>
      <dgm:spPr/>
      <dgm:t>
        <a:bodyPr/>
        <a:lstStyle/>
        <a:p>
          <a:endParaRPr lang="fr-FR" sz="1800"/>
        </a:p>
      </dgm:t>
    </dgm:pt>
    <dgm:pt modelId="{D27805AE-72DA-D64D-9DFD-32EFF62CEB00}" type="sibTrans" cxnId="{E8595FD9-50E2-8346-9F8C-DAF302E6DD94}">
      <dgm:prSet/>
      <dgm:spPr/>
      <dgm:t>
        <a:bodyPr/>
        <a:lstStyle/>
        <a:p>
          <a:endParaRPr lang="fr-FR" sz="1800"/>
        </a:p>
      </dgm:t>
    </dgm:pt>
    <dgm:pt modelId="{97097933-BFE0-AF43-A1ED-1117C643D9E7}">
      <dgm:prSet phldrT="[Texte]" custT="1"/>
      <dgm:spPr/>
      <dgm:t>
        <a:bodyPr/>
        <a:lstStyle/>
        <a:p>
          <a:r>
            <a:rPr lang="en-US" sz="1800" noProof="0" dirty="0" smtClean="0"/>
            <a:t>Achieve psychological comfort</a:t>
          </a:r>
          <a:endParaRPr lang="en-US" sz="1800" noProof="0" dirty="0"/>
        </a:p>
      </dgm:t>
    </dgm:pt>
    <dgm:pt modelId="{ACD98B9D-2B72-E54E-B83B-203DF0734647}" type="parTrans" cxnId="{8D44BAF6-7542-4741-BE69-4EAED68B6EA9}">
      <dgm:prSet/>
      <dgm:spPr/>
      <dgm:t>
        <a:bodyPr/>
        <a:lstStyle/>
        <a:p>
          <a:endParaRPr lang="fr-FR" sz="1800"/>
        </a:p>
      </dgm:t>
    </dgm:pt>
    <dgm:pt modelId="{A70A22F3-8EDD-8B47-A005-F1A1E75F3A38}" type="sibTrans" cxnId="{8D44BAF6-7542-4741-BE69-4EAED68B6EA9}">
      <dgm:prSet/>
      <dgm:spPr/>
      <dgm:t>
        <a:bodyPr/>
        <a:lstStyle/>
        <a:p>
          <a:endParaRPr lang="fr-FR" sz="1800"/>
        </a:p>
      </dgm:t>
    </dgm:pt>
    <dgm:pt modelId="{4901D2AF-7E20-B44F-9E26-1373A93B3E7C}">
      <dgm:prSet phldrT="[Texte]" custT="1"/>
      <dgm:spPr/>
      <dgm:t>
        <a:bodyPr/>
        <a:lstStyle/>
        <a:p>
          <a:r>
            <a:rPr lang="en-US" sz="1800" noProof="0" dirty="0" smtClean="0"/>
            <a:t>Bridge employment</a:t>
          </a:r>
          <a:endParaRPr lang="en-US" sz="1800" noProof="0" dirty="0"/>
        </a:p>
      </dgm:t>
    </dgm:pt>
    <dgm:pt modelId="{15498D76-76D9-EF4C-A373-8DE85F6E5182}" type="parTrans" cxnId="{7C0B6777-D235-EC41-B853-19AC7618BC05}">
      <dgm:prSet/>
      <dgm:spPr/>
      <dgm:t>
        <a:bodyPr/>
        <a:lstStyle/>
        <a:p>
          <a:endParaRPr lang="fr-FR" sz="1800"/>
        </a:p>
      </dgm:t>
    </dgm:pt>
    <dgm:pt modelId="{9D601CB3-1B08-F54F-8F3A-02348A42C9B6}" type="sibTrans" cxnId="{7C0B6777-D235-EC41-B853-19AC7618BC05}">
      <dgm:prSet/>
      <dgm:spPr/>
      <dgm:t>
        <a:bodyPr/>
        <a:lstStyle/>
        <a:p>
          <a:endParaRPr lang="fr-FR" sz="1800"/>
        </a:p>
      </dgm:t>
    </dgm:pt>
    <dgm:pt modelId="{085FB677-B9AE-4340-9342-9EB194826847}">
      <dgm:prSet phldrT="[Texte]" custT="1"/>
      <dgm:spPr/>
      <dgm:t>
        <a:bodyPr/>
        <a:lstStyle/>
        <a:p>
          <a:r>
            <a:rPr lang="en-US" sz="1800" noProof="0" dirty="0" smtClean="0"/>
            <a:t>Career/ organization</a:t>
          </a:r>
        </a:p>
        <a:p>
          <a:r>
            <a:rPr lang="en-US" sz="1800" noProof="0" dirty="0" smtClean="0"/>
            <a:t>Full-time to part-time</a:t>
          </a:r>
          <a:endParaRPr lang="en-US" sz="1800" noProof="0" dirty="0"/>
        </a:p>
      </dgm:t>
    </dgm:pt>
    <dgm:pt modelId="{DBD079B7-E4E7-7140-A80C-D75F1C401D8D}" type="parTrans" cxnId="{0253B3AC-A7DF-8249-AD60-C2D37FA3D776}">
      <dgm:prSet/>
      <dgm:spPr/>
      <dgm:t>
        <a:bodyPr/>
        <a:lstStyle/>
        <a:p>
          <a:endParaRPr lang="fr-FR" sz="1800"/>
        </a:p>
      </dgm:t>
    </dgm:pt>
    <dgm:pt modelId="{FDC73BBD-EE76-6248-A174-C4A5C846601D}" type="sibTrans" cxnId="{0253B3AC-A7DF-8249-AD60-C2D37FA3D776}">
      <dgm:prSet/>
      <dgm:spPr/>
      <dgm:t>
        <a:bodyPr/>
        <a:lstStyle/>
        <a:p>
          <a:endParaRPr lang="fr-FR" sz="1800"/>
        </a:p>
      </dgm:t>
    </dgm:pt>
    <dgm:pt modelId="{46C1552E-B8BF-334F-9042-80FE73FBCC1D}">
      <dgm:prSet phldrT="[Texte]" custT="1"/>
      <dgm:spPr/>
      <dgm:t>
        <a:bodyPr/>
        <a:lstStyle/>
        <a:p>
          <a:r>
            <a:rPr lang="en-US" sz="1800" noProof="0" dirty="0" smtClean="0"/>
            <a:t>Employed to self-employed</a:t>
          </a:r>
          <a:endParaRPr lang="en-US" sz="1800" noProof="0" dirty="0"/>
        </a:p>
      </dgm:t>
    </dgm:pt>
    <dgm:pt modelId="{68331242-F38F-6D4D-B2C5-CB49B7964D4E}" type="parTrans" cxnId="{31B7EE34-CE59-E94A-8D1F-67D01C277197}">
      <dgm:prSet/>
      <dgm:spPr/>
      <dgm:t>
        <a:bodyPr/>
        <a:lstStyle/>
        <a:p>
          <a:endParaRPr lang="fr-FR" sz="1800"/>
        </a:p>
      </dgm:t>
    </dgm:pt>
    <dgm:pt modelId="{54BC08EC-F0D6-AA49-B745-0A37243C4191}" type="sibTrans" cxnId="{31B7EE34-CE59-E94A-8D1F-67D01C277197}">
      <dgm:prSet/>
      <dgm:spPr/>
      <dgm:t>
        <a:bodyPr/>
        <a:lstStyle/>
        <a:p>
          <a:endParaRPr lang="fr-FR" sz="1800"/>
        </a:p>
      </dgm:t>
    </dgm:pt>
    <dgm:pt modelId="{C4346F0E-2589-5D43-90B1-19704BE8EF75}" type="pres">
      <dgm:prSet presAssocID="{15626B87-2626-AB4A-836B-A0BF8E4FA4B2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E2053C26-243A-A049-8469-E7B6454F57BE}" type="pres">
      <dgm:prSet presAssocID="{E68C37EA-E8FE-0044-9E0F-3525CFFE9775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CDA7EDB-1C28-314C-8A15-D498D6D68761}" type="pres">
      <dgm:prSet presAssocID="{E68C37EA-E8FE-0044-9E0F-3525CFFE9775}" presName="childText1" presStyleLbl="solidAlignAcc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6686158-702D-2549-A437-1ABD4B9A6600}" type="pres">
      <dgm:prSet presAssocID="{606E6344-8CA1-EC42-ABBA-3950090C4D25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85EBC8-A93F-2542-B854-85120FA94322}" type="pres">
      <dgm:prSet presAssocID="{606E6344-8CA1-EC42-ABBA-3950090C4D25}" presName="childText2" presStyleLbl="solidAlignAcc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3FF955-D3AF-C142-883B-A6AF9B12285C}" type="pres">
      <dgm:prSet presAssocID="{4BF9875B-725F-1043-A808-BBDDA1FEE89A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F1CAF24-43B1-6B45-82C9-19745506C99B}" type="pres">
      <dgm:prSet presAssocID="{4BF9875B-725F-1043-A808-BBDDA1FEE89A}" presName="childText3" presStyleLbl="solidAlignAcc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ECF15F-CDDD-3641-A5E3-6CF4BF343524}" type="pres">
      <dgm:prSet presAssocID="{4901D2AF-7E20-B44F-9E26-1373A93B3E7C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028F9FE-A515-6542-9AB1-F6D68E8AB511}" type="pres">
      <dgm:prSet presAssocID="{4901D2AF-7E20-B44F-9E26-1373A93B3E7C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91EF050-AA26-0F44-ACDF-91BD78556128}" type="presOf" srcId="{901CE15C-9970-464C-ADFB-509FCB015F01}" destId="{0F1CAF24-43B1-6B45-82C9-19745506C99B}" srcOrd="0" destOrd="0" presId="urn:microsoft.com/office/officeart/2009/3/layout/IncreasingArrowsProcess"/>
    <dgm:cxn modelId="{0253B3AC-A7DF-8249-AD60-C2D37FA3D776}" srcId="{4901D2AF-7E20-B44F-9E26-1373A93B3E7C}" destId="{085FB677-B9AE-4340-9342-9EB194826847}" srcOrd="0" destOrd="0" parTransId="{DBD079B7-E4E7-7140-A80C-D75F1C401D8D}" sibTransId="{FDC73BBD-EE76-6248-A174-C4A5C846601D}"/>
    <dgm:cxn modelId="{31B7EE34-CE59-E94A-8D1F-67D01C277197}" srcId="{4901D2AF-7E20-B44F-9E26-1373A93B3E7C}" destId="{46C1552E-B8BF-334F-9042-80FE73FBCC1D}" srcOrd="1" destOrd="0" parTransId="{68331242-F38F-6D4D-B2C5-CB49B7964D4E}" sibTransId="{54BC08EC-F0D6-AA49-B745-0A37243C4191}"/>
    <dgm:cxn modelId="{5B2385A9-3F02-FE46-9803-2B4DEE80EEE6}" type="presOf" srcId="{E68C37EA-E8FE-0044-9E0F-3525CFFE9775}" destId="{E2053C26-243A-A049-8469-E7B6454F57BE}" srcOrd="0" destOrd="0" presId="urn:microsoft.com/office/officeart/2009/3/layout/IncreasingArrowsProcess"/>
    <dgm:cxn modelId="{B6F46327-A9D3-B145-833A-E1A02F695F23}" type="presOf" srcId="{4BF9875B-725F-1043-A808-BBDDA1FEE89A}" destId="{E63FF955-D3AF-C142-883B-A6AF9B12285C}" srcOrd="0" destOrd="0" presId="urn:microsoft.com/office/officeart/2009/3/layout/IncreasingArrowsProcess"/>
    <dgm:cxn modelId="{8D44BAF6-7542-4741-BE69-4EAED68B6EA9}" srcId="{4BF9875B-725F-1043-A808-BBDDA1FEE89A}" destId="{97097933-BFE0-AF43-A1ED-1117C643D9E7}" srcOrd="1" destOrd="0" parTransId="{ACD98B9D-2B72-E54E-B83B-203DF0734647}" sibTransId="{A70A22F3-8EDD-8B47-A005-F1A1E75F3A38}"/>
    <dgm:cxn modelId="{0CD67E3B-609F-6549-99AB-EE993DD4E1C9}" srcId="{15626B87-2626-AB4A-836B-A0BF8E4FA4B2}" destId="{606E6344-8CA1-EC42-ABBA-3950090C4D25}" srcOrd="1" destOrd="0" parTransId="{002741CD-1D72-FB4D-9E99-9569751771F9}" sibTransId="{9E590A7E-A1FE-1B49-B998-031084661A07}"/>
    <dgm:cxn modelId="{0FD52A07-EFBC-7549-BC8A-56237DC336DC}" srcId="{606E6344-8CA1-EC42-ABBA-3950090C4D25}" destId="{91DE4273-D1EE-1048-97F3-3E49E72B89D0}" srcOrd="0" destOrd="0" parTransId="{32247F0D-65A4-9043-9CE8-6D5968FCC536}" sibTransId="{83723A26-C3DA-B34D-AB3D-6FCF6E37B219}"/>
    <dgm:cxn modelId="{9709C4F3-F253-EE42-9FD9-5D55B2D47574}" srcId="{15626B87-2626-AB4A-836B-A0BF8E4FA4B2}" destId="{4BF9875B-725F-1043-A808-BBDDA1FEE89A}" srcOrd="2" destOrd="0" parTransId="{05A8C8C8-FC99-2542-9411-37DAFD522F1D}" sibTransId="{94FCF715-0FF0-E143-80BB-CE37071B26B1}"/>
    <dgm:cxn modelId="{CB62A2ED-F4EC-0549-BA3A-283E678904C0}" type="presOf" srcId="{4901D2AF-7E20-B44F-9E26-1373A93B3E7C}" destId="{CBECF15F-CDDD-3641-A5E3-6CF4BF343524}" srcOrd="0" destOrd="0" presId="urn:microsoft.com/office/officeart/2009/3/layout/IncreasingArrowsProcess"/>
    <dgm:cxn modelId="{9536D7B0-9ACA-1E45-A8B6-5F42156A387D}" type="presOf" srcId="{15626B87-2626-AB4A-836B-A0BF8E4FA4B2}" destId="{C4346F0E-2589-5D43-90B1-19704BE8EF75}" srcOrd="0" destOrd="0" presId="urn:microsoft.com/office/officeart/2009/3/layout/IncreasingArrowsProcess"/>
    <dgm:cxn modelId="{6EE6A2AF-600C-134C-BDD2-9EEFB5D89431}" type="presOf" srcId="{606E6344-8CA1-EC42-ABBA-3950090C4D25}" destId="{C6686158-702D-2549-A437-1ABD4B9A6600}" srcOrd="0" destOrd="0" presId="urn:microsoft.com/office/officeart/2009/3/layout/IncreasingArrowsProcess"/>
    <dgm:cxn modelId="{BA43DE0A-91E3-9E43-9C38-9876DF4B660F}" type="presOf" srcId="{91DE4273-D1EE-1048-97F3-3E49E72B89D0}" destId="{F485EBC8-A93F-2542-B854-85120FA94322}" srcOrd="0" destOrd="0" presId="urn:microsoft.com/office/officeart/2009/3/layout/IncreasingArrowsProcess"/>
    <dgm:cxn modelId="{969F66E9-CA41-B842-BD7D-2523C7988CA1}" srcId="{E68C37EA-E8FE-0044-9E0F-3525CFFE9775}" destId="{85A922E1-BFB4-A746-AEBB-F8A9E6C34BEF}" srcOrd="0" destOrd="0" parTransId="{75C74D5F-74C0-A54D-9E39-EFFD410EEA9C}" sibTransId="{67673479-38C1-4643-A2AC-90EB10A0A78A}"/>
    <dgm:cxn modelId="{025A2B44-808D-4448-B743-BB20BF3AE85A}" type="presOf" srcId="{97097933-BFE0-AF43-A1ED-1117C643D9E7}" destId="{0F1CAF24-43B1-6B45-82C9-19745506C99B}" srcOrd="0" destOrd="1" presId="urn:microsoft.com/office/officeart/2009/3/layout/IncreasingArrowsProcess"/>
    <dgm:cxn modelId="{7CCD0526-650F-1848-81AB-BEB3D2C7DCC2}" type="presOf" srcId="{85A922E1-BFB4-A746-AEBB-F8A9E6C34BEF}" destId="{8CDA7EDB-1C28-314C-8A15-D498D6D68761}" srcOrd="0" destOrd="0" presId="urn:microsoft.com/office/officeart/2009/3/layout/IncreasingArrowsProcess"/>
    <dgm:cxn modelId="{4EC8A308-EFA5-6A44-AC52-17F691DEEFEA}" srcId="{606E6344-8CA1-EC42-ABBA-3950090C4D25}" destId="{C51EA601-D50C-4A43-A0D1-96D1552B9047}" srcOrd="1" destOrd="0" parTransId="{E74AE0AF-1C0D-C643-B0E6-9992B7C839CD}" sibTransId="{EBCF12CE-5181-6947-92B5-766D43C4218A}"/>
    <dgm:cxn modelId="{6E9FEDEA-C27B-3643-B9C4-A5E799F0DD4A}" srcId="{15626B87-2626-AB4A-836B-A0BF8E4FA4B2}" destId="{E68C37EA-E8FE-0044-9E0F-3525CFFE9775}" srcOrd="0" destOrd="0" parTransId="{0E01B9CD-BDC7-B445-A855-21191C4B10B3}" sibTransId="{0F70BF8B-549E-2F4D-AE6A-5463850C8CD7}"/>
    <dgm:cxn modelId="{E8595FD9-50E2-8346-9F8C-DAF302E6DD94}" srcId="{4BF9875B-725F-1043-A808-BBDDA1FEE89A}" destId="{901CE15C-9970-464C-ADFB-509FCB015F01}" srcOrd="0" destOrd="0" parTransId="{8820701F-DCC7-514D-9AEA-EAA21A447BC3}" sibTransId="{D27805AE-72DA-D64D-9DFD-32EFF62CEB00}"/>
    <dgm:cxn modelId="{094E7D57-09E4-C440-81C3-A74F3DA7CCB9}" type="presOf" srcId="{085FB677-B9AE-4340-9342-9EB194826847}" destId="{E028F9FE-A515-6542-9AB1-F6D68E8AB511}" srcOrd="0" destOrd="0" presId="urn:microsoft.com/office/officeart/2009/3/layout/IncreasingArrowsProcess"/>
    <dgm:cxn modelId="{7C94BE80-90A2-DD45-A4DD-F001129FE03A}" type="presOf" srcId="{46C1552E-B8BF-334F-9042-80FE73FBCC1D}" destId="{E028F9FE-A515-6542-9AB1-F6D68E8AB511}" srcOrd="0" destOrd="1" presId="urn:microsoft.com/office/officeart/2009/3/layout/IncreasingArrowsProcess"/>
    <dgm:cxn modelId="{D527EA4B-5F89-E24E-A981-B5DBDB2C9843}" type="presOf" srcId="{B0609A31-01C3-4C46-BCCC-21A822688421}" destId="{F485EBC8-A93F-2542-B854-85120FA94322}" srcOrd="0" destOrd="2" presId="urn:microsoft.com/office/officeart/2009/3/layout/IncreasingArrowsProcess"/>
    <dgm:cxn modelId="{B0245661-0F55-CE4E-BFA9-F3EEDFEF6659}" srcId="{606E6344-8CA1-EC42-ABBA-3950090C4D25}" destId="{B0609A31-01C3-4C46-BCCC-21A822688421}" srcOrd="2" destOrd="0" parTransId="{892A812E-D868-D543-AD9E-3CABEE02D74C}" sibTransId="{32386FF9-04C9-4249-A947-D6F9899565A9}"/>
    <dgm:cxn modelId="{3A229035-D609-4C4D-BA64-51AC4212B804}" type="presOf" srcId="{C51EA601-D50C-4A43-A0D1-96D1552B9047}" destId="{F485EBC8-A93F-2542-B854-85120FA94322}" srcOrd="0" destOrd="1" presId="urn:microsoft.com/office/officeart/2009/3/layout/IncreasingArrowsProcess"/>
    <dgm:cxn modelId="{7C0B6777-D235-EC41-B853-19AC7618BC05}" srcId="{15626B87-2626-AB4A-836B-A0BF8E4FA4B2}" destId="{4901D2AF-7E20-B44F-9E26-1373A93B3E7C}" srcOrd="3" destOrd="0" parTransId="{15498D76-76D9-EF4C-A373-8DE85F6E5182}" sibTransId="{9D601CB3-1B08-F54F-8F3A-02348A42C9B6}"/>
    <dgm:cxn modelId="{FDBADF56-1262-844E-8601-73A53442A036}" type="presParOf" srcId="{C4346F0E-2589-5D43-90B1-19704BE8EF75}" destId="{E2053C26-243A-A049-8469-E7B6454F57BE}" srcOrd="0" destOrd="0" presId="urn:microsoft.com/office/officeart/2009/3/layout/IncreasingArrowsProcess"/>
    <dgm:cxn modelId="{426FD2F7-9265-A749-A013-5C48F3C65F6A}" type="presParOf" srcId="{C4346F0E-2589-5D43-90B1-19704BE8EF75}" destId="{8CDA7EDB-1C28-314C-8A15-D498D6D68761}" srcOrd="1" destOrd="0" presId="urn:microsoft.com/office/officeart/2009/3/layout/IncreasingArrowsProcess"/>
    <dgm:cxn modelId="{2DCE4CC8-33A8-D948-807E-E0B76BEA3B71}" type="presParOf" srcId="{C4346F0E-2589-5D43-90B1-19704BE8EF75}" destId="{C6686158-702D-2549-A437-1ABD4B9A6600}" srcOrd="2" destOrd="0" presId="urn:microsoft.com/office/officeart/2009/3/layout/IncreasingArrowsProcess"/>
    <dgm:cxn modelId="{E79F74CB-63F3-4040-AA39-AB86FE1B40A7}" type="presParOf" srcId="{C4346F0E-2589-5D43-90B1-19704BE8EF75}" destId="{F485EBC8-A93F-2542-B854-85120FA94322}" srcOrd="3" destOrd="0" presId="urn:microsoft.com/office/officeart/2009/3/layout/IncreasingArrowsProcess"/>
    <dgm:cxn modelId="{D66813F8-36E6-A549-83E5-72AE1DE45E03}" type="presParOf" srcId="{C4346F0E-2589-5D43-90B1-19704BE8EF75}" destId="{E63FF955-D3AF-C142-883B-A6AF9B12285C}" srcOrd="4" destOrd="0" presId="urn:microsoft.com/office/officeart/2009/3/layout/IncreasingArrowsProcess"/>
    <dgm:cxn modelId="{289A10BF-6CA7-CB41-9077-FF5E1566B5F6}" type="presParOf" srcId="{C4346F0E-2589-5D43-90B1-19704BE8EF75}" destId="{0F1CAF24-43B1-6B45-82C9-19745506C99B}" srcOrd="5" destOrd="0" presId="urn:microsoft.com/office/officeart/2009/3/layout/IncreasingArrowsProcess"/>
    <dgm:cxn modelId="{888D7B5F-491B-A24D-8204-D91ED1F53A14}" type="presParOf" srcId="{C4346F0E-2589-5D43-90B1-19704BE8EF75}" destId="{CBECF15F-CDDD-3641-A5E3-6CF4BF343524}" srcOrd="6" destOrd="0" presId="urn:microsoft.com/office/officeart/2009/3/layout/IncreasingArrowsProcess"/>
    <dgm:cxn modelId="{4D4630CF-9CA3-0042-B95A-B3A1777176E3}" type="presParOf" srcId="{C4346F0E-2589-5D43-90B1-19704BE8EF75}" destId="{E028F9FE-A515-6542-9AB1-F6D68E8AB511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626B87-2626-AB4A-836B-A0BF8E4FA4B2}" type="doc">
      <dgm:prSet loTypeId="urn:microsoft.com/office/officeart/2009/3/layout/IncreasingArrowsProcess" loCatId="process" qsTypeId="urn:microsoft.com/office/officeart/2005/8/quickstyle/3D3" qsCatId="3D" csTypeId="urn:microsoft.com/office/officeart/2005/8/colors/accent1_1" csCatId="accent1" phldr="1"/>
      <dgm:spPr/>
    </dgm:pt>
    <dgm:pt modelId="{E68C37EA-E8FE-0044-9E0F-3525CFFE9775}">
      <dgm:prSet phldrT="[Texte]"/>
      <dgm:spPr/>
      <dgm:t>
        <a:bodyPr/>
        <a:lstStyle/>
        <a:p>
          <a:r>
            <a:rPr lang="en-US" noProof="0" dirty="0" smtClean="0"/>
            <a:t>Planning &amp; adjustment</a:t>
          </a:r>
          <a:endParaRPr lang="en-US" noProof="0" dirty="0"/>
        </a:p>
      </dgm:t>
    </dgm:pt>
    <dgm:pt modelId="{0E01B9CD-BDC7-B445-A855-21191C4B10B3}" type="parTrans" cxnId="{6E9FEDEA-C27B-3643-B9C4-A5E799F0DD4A}">
      <dgm:prSet/>
      <dgm:spPr/>
      <dgm:t>
        <a:bodyPr/>
        <a:lstStyle/>
        <a:p>
          <a:endParaRPr lang="fr-FR"/>
        </a:p>
      </dgm:t>
    </dgm:pt>
    <dgm:pt modelId="{0F70BF8B-549E-2F4D-AE6A-5463850C8CD7}" type="sibTrans" cxnId="{6E9FEDEA-C27B-3643-B9C4-A5E799F0DD4A}">
      <dgm:prSet/>
      <dgm:spPr/>
      <dgm:t>
        <a:bodyPr/>
        <a:lstStyle/>
        <a:p>
          <a:endParaRPr lang="fr-FR"/>
        </a:p>
      </dgm:t>
    </dgm:pt>
    <dgm:pt modelId="{4BF9875B-725F-1043-A808-BBDDA1FEE89A}">
      <dgm:prSet phldrT="[Texte]"/>
      <dgm:spPr/>
      <dgm:t>
        <a:bodyPr/>
        <a:lstStyle/>
        <a:p>
          <a:r>
            <a:rPr lang="en-US" noProof="0" dirty="0" smtClean="0"/>
            <a:t>Transition &amp; adjustment</a:t>
          </a:r>
          <a:endParaRPr lang="en-US" noProof="0" dirty="0"/>
        </a:p>
      </dgm:t>
    </dgm:pt>
    <dgm:pt modelId="{05A8C8C8-FC99-2542-9411-37DAFD522F1D}" type="parTrans" cxnId="{9709C4F3-F253-EE42-9FD9-5D55B2D47574}">
      <dgm:prSet/>
      <dgm:spPr/>
      <dgm:t>
        <a:bodyPr/>
        <a:lstStyle/>
        <a:p>
          <a:endParaRPr lang="fr-FR"/>
        </a:p>
      </dgm:t>
    </dgm:pt>
    <dgm:pt modelId="{94FCF715-0FF0-E143-80BB-CE37071B26B1}" type="sibTrans" cxnId="{9709C4F3-F253-EE42-9FD9-5D55B2D47574}">
      <dgm:prSet/>
      <dgm:spPr/>
      <dgm:t>
        <a:bodyPr/>
        <a:lstStyle/>
        <a:p>
          <a:endParaRPr lang="fr-FR"/>
        </a:p>
      </dgm:t>
    </dgm:pt>
    <dgm:pt modelId="{85A922E1-BFB4-A746-AEBB-F8A9E6C34BEF}">
      <dgm:prSet phldrT="[Texte]" custT="1"/>
      <dgm:spPr/>
      <dgm:t>
        <a:bodyPr/>
        <a:lstStyle/>
        <a:p>
          <a:r>
            <a:rPr lang="en-US" sz="1500" b="1" noProof="0" dirty="0" smtClean="0"/>
            <a:t>Antecedents and outcomes review </a:t>
          </a:r>
          <a:r>
            <a:rPr lang="en-US" sz="1500" noProof="0" dirty="0" smtClean="0"/>
            <a:t>(</a:t>
          </a:r>
          <a:r>
            <a:rPr lang="en-CA" sz="1500" i="1" dirty="0" smtClean="0"/>
            <a:t>Froidevaux, Baumann, </a:t>
          </a:r>
          <a:r>
            <a:rPr lang="en-CA" sz="1500" i="1" dirty="0" err="1" smtClean="0"/>
            <a:t>Maggiori</a:t>
          </a:r>
          <a:r>
            <a:rPr lang="en-CA" sz="1500" i="1" dirty="0" smtClean="0"/>
            <a:t>, </a:t>
          </a:r>
          <a:r>
            <a:rPr lang="en-CA" sz="1500" i="1" dirty="0" err="1" smtClean="0"/>
            <a:t>Wieber</a:t>
          </a:r>
          <a:r>
            <a:rPr lang="en-CA" sz="1500" i="1" dirty="0" smtClean="0"/>
            <a:t>, &amp; </a:t>
          </a:r>
          <a:r>
            <a:rPr lang="en-CA" sz="1500" i="1" dirty="0" err="1" smtClean="0"/>
            <a:t>Rossier</a:t>
          </a:r>
          <a:r>
            <a:rPr lang="en-CA" sz="1500" i="1" dirty="0" smtClean="0"/>
            <a:t>, 2017)</a:t>
          </a:r>
          <a:endParaRPr lang="en-US" sz="1500" noProof="0" dirty="0"/>
        </a:p>
      </dgm:t>
    </dgm:pt>
    <dgm:pt modelId="{75C74D5F-74C0-A54D-9E39-EFFD410EEA9C}" type="parTrans" cxnId="{969F66E9-CA41-B842-BD7D-2523C7988CA1}">
      <dgm:prSet/>
      <dgm:spPr/>
      <dgm:t>
        <a:bodyPr/>
        <a:lstStyle/>
        <a:p>
          <a:endParaRPr lang="fr-FR"/>
        </a:p>
      </dgm:t>
    </dgm:pt>
    <dgm:pt modelId="{67673479-38C1-4643-A2AC-90EB10A0A78A}" type="sibTrans" cxnId="{969F66E9-CA41-B842-BD7D-2523C7988CA1}">
      <dgm:prSet/>
      <dgm:spPr/>
      <dgm:t>
        <a:bodyPr/>
        <a:lstStyle/>
        <a:p>
          <a:endParaRPr lang="fr-FR"/>
        </a:p>
      </dgm:t>
    </dgm:pt>
    <dgm:pt modelId="{901CE15C-9970-464C-ADFB-509FCB015F01}">
      <dgm:prSet phldrT="[Texte]"/>
      <dgm:spPr/>
      <dgm:t>
        <a:bodyPr/>
        <a:lstStyle/>
        <a:p>
          <a:r>
            <a:rPr lang="en-US" sz="1300" b="1" noProof="0" dirty="0" smtClean="0"/>
            <a:t>Experience of the process, outcomes, and resources </a:t>
          </a:r>
          <a:r>
            <a:rPr lang="en-US" sz="1300" noProof="0" dirty="0" smtClean="0"/>
            <a:t>(</a:t>
          </a:r>
          <a:r>
            <a:rPr lang="en-CA" sz="1300" i="1" dirty="0" smtClean="0"/>
            <a:t>Froidevaux, </a:t>
          </a:r>
          <a:r>
            <a:rPr lang="en-CA" sz="1300" i="1" dirty="0" err="1" smtClean="0"/>
            <a:t>Curchod</a:t>
          </a:r>
          <a:r>
            <a:rPr lang="en-CA" sz="1300" i="1" dirty="0" smtClean="0"/>
            <a:t>, </a:t>
          </a:r>
          <a:r>
            <a:rPr lang="en-CA" sz="1300" i="1" dirty="0" err="1" smtClean="0"/>
            <a:t>Degli</a:t>
          </a:r>
          <a:r>
            <a:rPr lang="en-CA" sz="1300" i="1" dirty="0" smtClean="0"/>
            <a:t>-Antoni, </a:t>
          </a:r>
          <a:r>
            <a:rPr lang="en-CA" sz="1300" i="1" dirty="0" err="1" smtClean="0"/>
            <a:t>Maggiori</a:t>
          </a:r>
          <a:r>
            <a:rPr lang="en-CA" sz="1300" i="1" dirty="0" smtClean="0"/>
            <a:t>, &amp; </a:t>
          </a:r>
          <a:r>
            <a:rPr lang="en-CA" sz="1300" i="1" dirty="0" err="1" smtClean="0"/>
            <a:t>Rossier</a:t>
          </a:r>
          <a:r>
            <a:rPr lang="en-CA" sz="1300" i="1" dirty="0" smtClean="0"/>
            <a:t>, in preparation</a:t>
          </a:r>
          <a:r>
            <a:rPr lang="en-US" sz="1300" noProof="0" dirty="0" smtClean="0"/>
            <a:t>; </a:t>
          </a:r>
          <a:r>
            <a:rPr lang="en-CA" sz="1300" i="1" dirty="0" smtClean="0"/>
            <a:t>Froidevaux, 2016;</a:t>
          </a:r>
          <a:r>
            <a:rPr lang="en-US" sz="1300" noProof="0" dirty="0" smtClean="0"/>
            <a:t> </a:t>
          </a:r>
          <a:r>
            <a:rPr lang="en-CA" sz="1300" i="1" dirty="0" smtClean="0"/>
            <a:t>Froidevaux &amp; </a:t>
          </a:r>
          <a:r>
            <a:rPr lang="en-CA" sz="1300" i="1" dirty="0" err="1" smtClean="0"/>
            <a:t>Hirschi</a:t>
          </a:r>
          <a:r>
            <a:rPr lang="en-CA" sz="1300" i="1" dirty="0" smtClean="0"/>
            <a:t>, 2015</a:t>
          </a:r>
          <a:r>
            <a:rPr lang="en-US" sz="1300" noProof="0" dirty="0" smtClean="0"/>
            <a:t>)</a:t>
          </a:r>
          <a:endParaRPr lang="en-US" sz="1300" noProof="0" dirty="0"/>
        </a:p>
      </dgm:t>
    </dgm:pt>
    <dgm:pt modelId="{8820701F-DCC7-514D-9AEA-EAA21A447BC3}" type="parTrans" cxnId="{E8595FD9-50E2-8346-9F8C-DAF302E6DD94}">
      <dgm:prSet/>
      <dgm:spPr/>
      <dgm:t>
        <a:bodyPr/>
        <a:lstStyle/>
        <a:p>
          <a:endParaRPr lang="fr-FR"/>
        </a:p>
      </dgm:t>
    </dgm:pt>
    <dgm:pt modelId="{D27805AE-72DA-D64D-9DFD-32EFF62CEB00}" type="sibTrans" cxnId="{E8595FD9-50E2-8346-9F8C-DAF302E6DD94}">
      <dgm:prSet/>
      <dgm:spPr/>
      <dgm:t>
        <a:bodyPr/>
        <a:lstStyle/>
        <a:p>
          <a:endParaRPr lang="fr-FR"/>
        </a:p>
      </dgm:t>
    </dgm:pt>
    <dgm:pt modelId="{4901D2AF-7E20-B44F-9E26-1373A93B3E7C}">
      <dgm:prSet phldrT="[Texte]"/>
      <dgm:spPr/>
      <dgm:t>
        <a:bodyPr/>
        <a:lstStyle/>
        <a:p>
          <a:r>
            <a:rPr lang="en-US" noProof="0" dirty="0" smtClean="0"/>
            <a:t>Bridge employment</a:t>
          </a:r>
          <a:endParaRPr lang="en-US" noProof="0" dirty="0"/>
        </a:p>
      </dgm:t>
    </dgm:pt>
    <dgm:pt modelId="{15498D76-76D9-EF4C-A373-8DE85F6E5182}" type="parTrans" cxnId="{7C0B6777-D235-EC41-B853-19AC7618BC05}">
      <dgm:prSet/>
      <dgm:spPr/>
      <dgm:t>
        <a:bodyPr/>
        <a:lstStyle/>
        <a:p>
          <a:endParaRPr lang="fr-FR"/>
        </a:p>
      </dgm:t>
    </dgm:pt>
    <dgm:pt modelId="{9D601CB3-1B08-F54F-8F3A-02348A42C9B6}" type="sibTrans" cxnId="{7C0B6777-D235-EC41-B853-19AC7618BC05}">
      <dgm:prSet/>
      <dgm:spPr/>
      <dgm:t>
        <a:bodyPr/>
        <a:lstStyle/>
        <a:p>
          <a:endParaRPr lang="fr-FR"/>
        </a:p>
      </dgm:t>
    </dgm:pt>
    <dgm:pt modelId="{085FB677-B9AE-4340-9342-9EB194826847}">
      <dgm:prSet phldrT="[Texte]" custT="1"/>
      <dgm:spPr/>
      <dgm:t>
        <a:bodyPr/>
        <a:lstStyle/>
        <a:p>
          <a:r>
            <a:rPr lang="en-CA" sz="1500" dirty="0" smtClean="0"/>
            <a:t>(</a:t>
          </a:r>
          <a:r>
            <a:rPr lang="en-CA" sz="1500" i="1" dirty="0" smtClean="0"/>
            <a:t>Froidevaux, </a:t>
          </a:r>
          <a:r>
            <a:rPr lang="en-CA" sz="1500" i="1" dirty="0" err="1" smtClean="0"/>
            <a:t>Alterman</a:t>
          </a:r>
          <a:r>
            <a:rPr lang="en-CA" sz="1500" i="1" dirty="0" smtClean="0"/>
            <a:t>, Zhan, Shi, &amp; Wang, in prep; Froidevaux &amp; </a:t>
          </a:r>
          <a:r>
            <a:rPr lang="en-CA" sz="1500" i="1" dirty="0" err="1" smtClean="0"/>
            <a:t>Hirschi</a:t>
          </a:r>
          <a:r>
            <a:rPr lang="en-CA" sz="1500" i="1" dirty="0" smtClean="0"/>
            <a:t>, in prep)</a:t>
          </a:r>
          <a:endParaRPr lang="en-US" sz="1500" noProof="0" dirty="0"/>
        </a:p>
      </dgm:t>
    </dgm:pt>
    <dgm:pt modelId="{DBD079B7-E4E7-7140-A80C-D75F1C401D8D}" type="parTrans" cxnId="{0253B3AC-A7DF-8249-AD60-C2D37FA3D776}">
      <dgm:prSet/>
      <dgm:spPr/>
      <dgm:t>
        <a:bodyPr/>
        <a:lstStyle/>
        <a:p>
          <a:endParaRPr lang="fr-FR"/>
        </a:p>
      </dgm:t>
    </dgm:pt>
    <dgm:pt modelId="{FDC73BBD-EE76-6248-A174-C4A5C846601D}" type="sibTrans" cxnId="{0253B3AC-A7DF-8249-AD60-C2D37FA3D776}">
      <dgm:prSet/>
      <dgm:spPr/>
      <dgm:t>
        <a:bodyPr/>
        <a:lstStyle/>
        <a:p>
          <a:endParaRPr lang="fr-FR"/>
        </a:p>
      </dgm:t>
    </dgm:pt>
    <dgm:pt modelId="{31A425AC-7ACA-6940-B43F-06088C20E299}">
      <dgm:prSet phldrT="[Texte]" custT="1"/>
      <dgm:spPr/>
      <dgm:t>
        <a:bodyPr/>
        <a:lstStyle/>
        <a:p>
          <a:r>
            <a:rPr lang="en-US" sz="1500" noProof="0" dirty="0" smtClean="0"/>
            <a:t>Impact of </a:t>
          </a:r>
          <a:r>
            <a:rPr lang="en-US" sz="1500" b="1" noProof="0" dirty="0" smtClean="0"/>
            <a:t>Big-Five personality traits</a:t>
          </a:r>
          <a:endParaRPr lang="en-US" sz="1500" b="1" noProof="0" dirty="0"/>
        </a:p>
      </dgm:t>
    </dgm:pt>
    <dgm:pt modelId="{D4316A78-CA1A-8446-A37B-8E68F630FD13}" type="parTrans" cxnId="{E700C720-3BAC-2842-B132-5D406BC0977E}">
      <dgm:prSet/>
      <dgm:spPr/>
      <dgm:t>
        <a:bodyPr/>
        <a:lstStyle/>
        <a:p>
          <a:endParaRPr lang="fr-FR"/>
        </a:p>
      </dgm:t>
    </dgm:pt>
    <dgm:pt modelId="{ECD99557-4D33-0B44-82E6-F35BEEE59646}" type="sibTrans" cxnId="{E700C720-3BAC-2842-B132-5D406BC0977E}">
      <dgm:prSet/>
      <dgm:spPr/>
      <dgm:t>
        <a:bodyPr/>
        <a:lstStyle/>
        <a:p>
          <a:endParaRPr lang="fr-FR"/>
        </a:p>
      </dgm:t>
    </dgm:pt>
    <dgm:pt modelId="{64100F48-CDF9-404E-9535-9E86C760E0E7}">
      <dgm:prSet phldrT="[Texte]" custT="1"/>
      <dgm:spPr/>
      <dgm:t>
        <a:bodyPr/>
        <a:lstStyle/>
        <a:p>
          <a:r>
            <a:rPr lang="en-US" sz="1500" noProof="0" dirty="0" smtClean="0"/>
            <a:t>Mechanism: </a:t>
          </a:r>
          <a:r>
            <a:rPr lang="en-US" sz="1500" b="1" noProof="0" dirty="0" smtClean="0"/>
            <a:t>attitudes toward retirement</a:t>
          </a:r>
          <a:endParaRPr lang="en-US" sz="1500" b="1" noProof="0" dirty="0"/>
        </a:p>
      </dgm:t>
    </dgm:pt>
    <dgm:pt modelId="{F6DB7C92-C98E-DA43-BF63-52737DE42CD4}" type="parTrans" cxnId="{9CDDFB48-D9F0-7842-8EA5-23E7862E7EC8}">
      <dgm:prSet/>
      <dgm:spPr/>
      <dgm:t>
        <a:bodyPr/>
        <a:lstStyle/>
        <a:p>
          <a:endParaRPr lang="fr-FR"/>
        </a:p>
      </dgm:t>
    </dgm:pt>
    <dgm:pt modelId="{81006333-0357-834B-ABBF-BE6D1F1D91FE}" type="sibTrans" cxnId="{9CDDFB48-D9F0-7842-8EA5-23E7862E7EC8}">
      <dgm:prSet/>
      <dgm:spPr/>
      <dgm:t>
        <a:bodyPr/>
        <a:lstStyle/>
        <a:p>
          <a:endParaRPr lang="fr-FR"/>
        </a:p>
      </dgm:t>
    </dgm:pt>
    <dgm:pt modelId="{A93A49A5-9146-4146-BC62-F67DCA2BBADC}">
      <dgm:prSet phldrT="[Texte]"/>
      <dgm:spPr/>
      <dgm:t>
        <a:bodyPr/>
        <a:lstStyle/>
        <a:p>
          <a:r>
            <a:rPr lang="en-US" sz="1300" b="1" noProof="0" dirty="0" smtClean="0"/>
            <a:t>Trajectories </a:t>
          </a:r>
          <a:r>
            <a:rPr lang="en-US" sz="1300" noProof="0" dirty="0" smtClean="0"/>
            <a:t>(</a:t>
          </a:r>
          <a:r>
            <a:rPr lang="en-CA" sz="1300" i="1" dirty="0" err="1" smtClean="0"/>
            <a:t>Maggiori</a:t>
          </a:r>
          <a:r>
            <a:rPr lang="en-CA" sz="1300" i="1" dirty="0" smtClean="0"/>
            <a:t>, Nihil, Froidevaux, &amp; </a:t>
          </a:r>
          <a:r>
            <a:rPr lang="en-CA" sz="1300" i="1" dirty="0" err="1" smtClean="0"/>
            <a:t>Rossier</a:t>
          </a:r>
          <a:r>
            <a:rPr lang="en-CA" sz="1300" i="1" dirty="0" smtClean="0"/>
            <a:t>, 2014)</a:t>
          </a:r>
          <a:endParaRPr lang="en-US" sz="1300" noProof="0" dirty="0"/>
        </a:p>
      </dgm:t>
    </dgm:pt>
    <dgm:pt modelId="{67ECBD35-1416-2D41-8C48-1729C0D27B7C}" type="parTrans" cxnId="{44F48E09-840D-A54F-A1E5-2FE9BA033196}">
      <dgm:prSet/>
      <dgm:spPr/>
      <dgm:t>
        <a:bodyPr/>
        <a:lstStyle/>
        <a:p>
          <a:endParaRPr lang="fr-FR"/>
        </a:p>
      </dgm:t>
    </dgm:pt>
    <dgm:pt modelId="{5365C69A-C892-CF4E-95E0-2F3CE0B32FBF}" type="sibTrans" cxnId="{44F48E09-840D-A54F-A1E5-2FE9BA033196}">
      <dgm:prSet/>
      <dgm:spPr/>
      <dgm:t>
        <a:bodyPr/>
        <a:lstStyle/>
        <a:p>
          <a:endParaRPr lang="fr-FR"/>
        </a:p>
      </dgm:t>
    </dgm:pt>
    <dgm:pt modelId="{95BD75FF-BCC5-0F41-9235-179C35BF33A9}">
      <dgm:prSet phldrT="[Texte]" custT="1"/>
      <dgm:spPr/>
      <dgm:t>
        <a:bodyPr/>
        <a:lstStyle/>
        <a:p>
          <a:r>
            <a:rPr lang="en-US" sz="1600" b="1" noProof="0" dirty="0" smtClean="0">
              <a:solidFill>
                <a:srgbClr val="C00000"/>
              </a:solidFill>
            </a:rPr>
            <a:t>The role of mattering and social support at work </a:t>
          </a:r>
          <a:r>
            <a:rPr lang="en-CA" sz="1500" dirty="0" smtClean="0">
              <a:solidFill>
                <a:srgbClr val="C00000"/>
              </a:solidFill>
            </a:rPr>
            <a:t>(</a:t>
          </a:r>
          <a:r>
            <a:rPr lang="en-CA" sz="1500" i="1" dirty="0" smtClean="0">
              <a:solidFill>
                <a:srgbClr val="C00000"/>
              </a:solidFill>
            </a:rPr>
            <a:t>Froidevaux, </a:t>
          </a:r>
          <a:r>
            <a:rPr lang="en-CA" sz="1500" i="1" dirty="0" err="1" smtClean="0">
              <a:solidFill>
                <a:srgbClr val="C00000"/>
              </a:solidFill>
            </a:rPr>
            <a:t>Hirschi</a:t>
          </a:r>
          <a:r>
            <a:rPr lang="en-CA" sz="1500" i="1" dirty="0" smtClean="0">
              <a:solidFill>
                <a:srgbClr val="C00000"/>
              </a:solidFill>
            </a:rPr>
            <a:t>, &amp; Wang, 2016)</a:t>
          </a:r>
          <a:endParaRPr lang="en-US" sz="1500" noProof="0" dirty="0">
            <a:solidFill>
              <a:srgbClr val="C00000"/>
            </a:solidFill>
          </a:endParaRPr>
        </a:p>
      </dgm:t>
    </dgm:pt>
    <dgm:pt modelId="{7C6155E2-B190-4A43-9D7A-9BBDE3D3D2E9}" type="parTrans" cxnId="{CFD15A10-610E-BF4F-A3D6-9190F9169781}">
      <dgm:prSet/>
      <dgm:spPr/>
      <dgm:t>
        <a:bodyPr/>
        <a:lstStyle/>
        <a:p>
          <a:endParaRPr lang="fr-FR"/>
        </a:p>
      </dgm:t>
    </dgm:pt>
    <dgm:pt modelId="{27BDD586-3C31-6C49-B51F-F56AB4728FBA}" type="sibTrans" cxnId="{CFD15A10-610E-BF4F-A3D6-9190F9169781}">
      <dgm:prSet/>
      <dgm:spPr/>
      <dgm:t>
        <a:bodyPr/>
        <a:lstStyle/>
        <a:p>
          <a:endParaRPr lang="fr-FR"/>
        </a:p>
      </dgm:t>
    </dgm:pt>
    <dgm:pt modelId="{3480D3D7-B5BC-0A4C-92EF-D3E79694DFEF}">
      <dgm:prSet phldrT="[Texte]"/>
      <dgm:spPr/>
      <dgm:t>
        <a:bodyPr/>
        <a:lstStyle/>
        <a:p>
          <a:r>
            <a:rPr lang="en-US" sz="1300" b="1" noProof="0" dirty="0" smtClean="0"/>
            <a:t>Identity negotiation </a:t>
          </a:r>
          <a:r>
            <a:rPr lang="en-CA" sz="1300" dirty="0" smtClean="0"/>
            <a:t>(</a:t>
          </a:r>
          <a:r>
            <a:rPr lang="en-CA" sz="1300" i="1" dirty="0" smtClean="0"/>
            <a:t>Froidevaux, </a:t>
          </a:r>
          <a:r>
            <a:rPr lang="en-CA" sz="1300" i="1" dirty="0" err="1" smtClean="0"/>
            <a:t>Hirschi</a:t>
          </a:r>
          <a:r>
            <a:rPr lang="en-CA" sz="1300" i="1" dirty="0" smtClean="0"/>
            <a:t>, &amp; Wang, under review; Froidevaux, in press; Froidevaux, </a:t>
          </a:r>
          <a:r>
            <a:rPr lang="en-CA" sz="1300" i="1" dirty="0" err="1" smtClean="0"/>
            <a:t>Masdonati</a:t>
          </a:r>
          <a:r>
            <a:rPr lang="en-CA" sz="1300" i="1" dirty="0" smtClean="0"/>
            <a:t>, </a:t>
          </a:r>
          <a:r>
            <a:rPr lang="en-CA" sz="1300" i="1" dirty="0" err="1" smtClean="0"/>
            <a:t>Maggiori</a:t>
          </a:r>
          <a:r>
            <a:rPr lang="en-CA" sz="1300" i="1" dirty="0" smtClean="0"/>
            <a:t>, &amp; </a:t>
          </a:r>
          <a:r>
            <a:rPr lang="en-CA" sz="1300" i="1" dirty="0" err="1" smtClean="0"/>
            <a:t>Rossier</a:t>
          </a:r>
          <a:r>
            <a:rPr lang="en-CA" sz="1300" i="1" dirty="0" smtClean="0"/>
            <a:t>, in prep)</a:t>
          </a:r>
          <a:endParaRPr lang="en-US" sz="1300" noProof="0" dirty="0"/>
        </a:p>
      </dgm:t>
    </dgm:pt>
    <dgm:pt modelId="{E333A516-5ADA-6946-8013-5ED7F204EB29}" type="parTrans" cxnId="{34219A7C-DDBF-6A4E-A1A2-F08162A639A9}">
      <dgm:prSet/>
      <dgm:spPr/>
      <dgm:t>
        <a:bodyPr/>
        <a:lstStyle/>
        <a:p>
          <a:endParaRPr lang="fr-FR"/>
        </a:p>
      </dgm:t>
    </dgm:pt>
    <dgm:pt modelId="{F7A7E830-971C-9443-8D18-EA4134E67D32}" type="sibTrans" cxnId="{34219A7C-DDBF-6A4E-A1A2-F08162A639A9}">
      <dgm:prSet/>
      <dgm:spPr/>
      <dgm:t>
        <a:bodyPr/>
        <a:lstStyle/>
        <a:p>
          <a:endParaRPr lang="fr-FR"/>
        </a:p>
      </dgm:t>
    </dgm:pt>
    <dgm:pt modelId="{FAEE6AB3-ECAA-F84E-8BFC-E9557593A77F}">
      <dgm:prSet phldrT="[Texte]"/>
      <dgm:spPr/>
      <dgm:t>
        <a:bodyPr/>
        <a:lstStyle/>
        <a:p>
          <a:r>
            <a:rPr lang="en-US" noProof="0" dirty="0" smtClean="0"/>
            <a:t>Career development</a:t>
          </a:r>
          <a:endParaRPr lang="en-US" noProof="0" dirty="0"/>
        </a:p>
      </dgm:t>
    </dgm:pt>
    <dgm:pt modelId="{F7309087-7C7F-B447-990B-72DCD19C5EF8}" type="parTrans" cxnId="{0E36C66C-B4DB-4F4A-AAB3-844E90BD6B97}">
      <dgm:prSet/>
      <dgm:spPr/>
      <dgm:t>
        <a:bodyPr/>
        <a:lstStyle/>
        <a:p>
          <a:endParaRPr lang="fr-FR"/>
        </a:p>
      </dgm:t>
    </dgm:pt>
    <dgm:pt modelId="{AA74095F-A01F-6743-8BC2-7EA99A9F78AA}" type="sibTrans" cxnId="{0E36C66C-B4DB-4F4A-AAB3-844E90BD6B97}">
      <dgm:prSet/>
      <dgm:spPr/>
      <dgm:t>
        <a:bodyPr/>
        <a:lstStyle/>
        <a:p>
          <a:endParaRPr lang="fr-FR"/>
        </a:p>
      </dgm:t>
    </dgm:pt>
    <dgm:pt modelId="{EBB9A42D-AA42-5B4B-9D3E-97EA24333A76}">
      <dgm:prSet phldrT="[Texte]" custT="1"/>
      <dgm:spPr/>
      <dgm:t>
        <a:bodyPr/>
        <a:lstStyle/>
        <a:p>
          <a:r>
            <a:rPr lang="en-US" sz="1400" b="1" noProof="0" dirty="0" smtClean="0"/>
            <a:t>Hope</a:t>
          </a:r>
          <a:r>
            <a:rPr lang="en-US" sz="1400" noProof="0" dirty="0" smtClean="0"/>
            <a:t> </a:t>
          </a:r>
          <a:r>
            <a:rPr lang="en-CA" sz="1400" dirty="0" smtClean="0"/>
            <a:t>(</a:t>
          </a:r>
          <a:r>
            <a:rPr lang="en-CA" sz="1400" i="1" dirty="0" err="1" smtClean="0"/>
            <a:t>Hirschi</a:t>
          </a:r>
          <a:r>
            <a:rPr lang="en-CA" sz="1400" i="1" dirty="0" smtClean="0"/>
            <a:t>, </a:t>
          </a:r>
          <a:r>
            <a:rPr lang="en-CA" sz="1400" i="1" dirty="0" err="1" smtClean="0"/>
            <a:t>Abessolo</a:t>
          </a:r>
          <a:r>
            <a:rPr lang="en-CA" sz="1400" i="1" dirty="0" smtClean="0"/>
            <a:t>, &amp; Froidevaux, 2015)</a:t>
          </a:r>
        </a:p>
      </dgm:t>
    </dgm:pt>
    <dgm:pt modelId="{CCD68E98-771E-2743-A7E5-7F011D90BF9C}" type="parTrans" cxnId="{418FAB42-273D-A242-B0B4-9F5475026E8B}">
      <dgm:prSet/>
      <dgm:spPr/>
      <dgm:t>
        <a:bodyPr/>
        <a:lstStyle/>
        <a:p>
          <a:endParaRPr lang="fr-FR"/>
        </a:p>
      </dgm:t>
    </dgm:pt>
    <dgm:pt modelId="{029A7E8F-B09D-554F-A2B4-43B6E53F6B06}" type="sibTrans" cxnId="{418FAB42-273D-A242-B0B4-9F5475026E8B}">
      <dgm:prSet/>
      <dgm:spPr/>
      <dgm:t>
        <a:bodyPr/>
        <a:lstStyle/>
        <a:p>
          <a:endParaRPr lang="fr-FR"/>
        </a:p>
      </dgm:t>
    </dgm:pt>
    <dgm:pt modelId="{E9824E74-57D0-5B44-983E-695F96161447}">
      <dgm:prSet phldrT="[Texte]" custT="1"/>
      <dgm:spPr/>
      <dgm:t>
        <a:bodyPr/>
        <a:lstStyle/>
        <a:p>
          <a:r>
            <a:rPr lang="en-US" sz="1400" b="1" noProof="0" dirty="0" smtClean="0"/>
            <a:t>Career adaptability </a:t>
          </a:r>
          <a:r>
            <a:rPr lang="en-CA" sz="1400" dirty="0" smtClean="0"/>
            <a:t>(</a:t>
          </a:r>
          <a:r>
            <a:rPr lang="en-CA" sz="1400" i="1" dirty="0" smtClean="0"/>
            <a:t>Stauffer, </a:t>
          </a:r>
          <a:r>
            <a:rPr lang="en-CA" sz="1400" i="1" dirty="0" err="1" smtClean="0"/>
            <a:t>Maggiori</a:t>
          </a:r>
          <a:r>
            <a:rPr lang="en-CA" sz="1400" i="1" dirty="0" smtClean="0"/>
            <a:t>, Froidevaux, and </a:t>
          </a:r>
          <a:r>
            <a:rPr lang="en-CA" sz="1400" i="1" dirty="0" err="1" smtClean="0"/>
            <a:t>Rossier</a:t>
          </a:r>
          <a:r>
            <a:rPr lang="en-CA" sz="1400" i="1" dirty="0" smtClean="0"/>
            <a:t>, 2014)</a:t>
          </a:r>
          <a:endParaRPr lang="en-US" sz="1400" noProof="0" dirty="0"/>
        </a:p>
      </dgm:t>
    </dgm:pt>
    <dgm:pt modelId="{DD11CA6D-1284-BB4C-B833-235F85371D35}" type="parTrans" cxnId="{FA6E39B8-A9CD-DB4A-9126-8A22F73496CB}">
      <dgm:prSet/>
      <dgm:spPr/>
      <dgm:t>
        <a:bodyPr/>
        <a:lstStyle/>
        <a:p>
          <a:endParaRPr lang="fr-FR"/>
        </a:p>
      </dgm:t>
    </dgm:pt>
    <dgm:pt modelId="{285DCFFD-7094-AE45-B32E-DFB2524C9E3F}" type="sibTrans" cxnId="{FA6E39B8-A9CD-DB4A-9126-8A22F73496CB}">
      <dgm:prSet/>
      <dgm:spPr/>
      <dgm:t>
        <a:bodyPr/>
        <a:lstStyle/>
        <a:p>
          <a:endParaRPr lang="fr-FR"/>
        </a:p>
      </dgm:t>
    </dgm:pt>
    <dgm:pt modelId="{BB277896-92E1-774F-886A-ADF6A8D79D14}">
      <dgm:prSet phldrT="[Texte]" custT="1"/>
      <dgm:spPr/>
      <dgm:t>
        <a:bodyPr/>
        <a:lstStyle/>
        <a:p>
          <a:r>
            <a:rPr lang="en-US" sz="1400" b="1" noProof="0" dirty="0" smtClean="0"/>
            <a:t>Self escape behaviors </a:t>
          </a:r>
          <a:r>
            <a:rPr lang="en-CA" sz="1400" dirty="0" smtClean="0"/>
            <a:t>(</a:t>
          </a:r>
          <a:r>
            <a:rPr lang="en-CA" sz="1400" i="1" dirty="0" smtClean="0"/>
            <a:t>Mohr, </a:t>
          </a:r>
          <a:r>
            <a:rPr lang="en-CA" sz="1400" i="1" dirty="0" err="1" smtClean="0"/>
            <a:t>Haverly</a:t>
          </a:r>
          <a:r>
            <a:rPr lang="en-CA" sz="1400" i="1" dirty="0" smtClean="0"/>
            <a:t>, Froidevaux, &amp; Wang, in press)</a:t>
          </a:r>
          <a:endParaRPr lang="en-US" sz="1400" noProof="0" dirty="0"/>
        </a:p>
      </dgm:t>
    </dgm:pt>
    <dgm:pt modelId="{84F491A9-F048-2C42-9929-A9FB8D7F5A6E}" type="parTrans" cxnId="{DCACE8C8-B1AC-F841-BF0D-ADD8A57B8B3F}">
      <dgm:prSet/>
      <dgm:spPr/>
      <dgm:t>
        <a:bodyPr/>
        <a:lstStyle/>
        <a:p>
          <a:endParaRPr lang="fr-FR"/>
        </a:p>
      </dgm:t>
    </dgm:pt>
    <dgm:pt modelId="{69FA1236-DA5B-884F-B541-060467F478A6}" type="sibTrans" cxnId="{DCACE8C8-B1AC-F841-BF0D-ADD8A57B8B3F}">
      <dgm:prSet/>
      <dgm:spPr/>
      <dgm:t>
        <a:bodyPr/>
        <a:lstStyle/>
        <a:p>
          <a:endParaRPr lang="fr-FR"/>
        </a:p>
      </dgm:t>
    </dgm:pt>
    <dgm:pt modelId="{560913ED-5B10-7743-AFB4-7B722E407FA9}">
      <dgm:prSet phldrT="[Texte]" custT="1"/>
      <dgm:spPr/>
      <dgm:t>
        <a:bodyPr/>
        <a:lstStyle/>
        <a:p>
          <a:r>
            <a:rPr lang="en-US" sz="1400" b="1" noProof="0" dirty="0" smtClean="0"/>
            <a:t>Life design and lifespan theories </a:t>
          </a:r>
          <a:r>
            <a:rPr lang="en-US" sz="1400" noProof="0" dirty="0" smtClean="0"/>
            <a:t>(</a:t>
          </a:r>
          <a:r>
            <a:rPr lang="en-CA" sz="1400" i="1" dirty="0" err="1" smtClean="0"/>
            <a:t>Hirschi</a:t>
          </a:r>
          <a:r>
            <a:rPr lang="en-CA" sz="1400" i="1" dirty="0" smtClean="0"/>
            <a:t> &amp; Froidevaux, under review; Nagy, </a:t>
          </a:r>
          <a:r>
            <a:rPr lang="en-CA" sz="1400" i="1" dirty="0" err="1" smtClean="0"/>
            <a:t>Hirschi</a:t>
          </a:r>
          <a:r>
            <a:rPr lang="en-CA" sz="1400" i="1" dirty="0" smtClean="0"/>
            <a:t>, Froidevaux, &amp; </a:t>
          </a:r>
          <a:r>
            <a:rPr lang="en-CA" sz="1400" i="1" dirty="0" err="1" smtClean="0"/>
            <a:t>Baumeler</a:t>
          </a:r>
          <a:r>
            <a:rPr lang="en-CA" sz="1400" i="1" dirty="0" smtClean="0"/>
            <a:t>, in prep)</a:t>
          </a:r>
          <a:endParaRPr lang="en-US" sz="1400" noProof="0" dirty="0"/>
        </a:p>
      </dgm:t>
    </dgm:pt>
    <dgm:pt modelId="{3B6451F9-7324-5247-A221-3639CA4F7BE9}" type="parTrans" cxnId="{B3FC4C74-D5FD-E842-BB2F-A24C081957AA}">
      <dgm:prSet/>
      <dgm:spPr/>
      <dgm:t>
        <a:bodyPr/>
        <a:lstStyle/>
        <a:p>
          <a:endParaRPr lang="fr-FR"/>
        </a:p>
      </dgm:t>
    </dgm:pt>
    <dgm:pt modelId="{E6EF1A0C-A6FB-684A-A8DC-87A0A28491B3}" type="sibTrans" cxnId="{B3FC4C74-D5FD-E842-BB2F-A24C081957AA}">
      <dgm:prSet/>
      <dgm:spPr/>
      <dgm:t>
        <a:bodyPr/>
        <a:lstStyle/>
        <a:p>
          <a:endParaRPr lang="fr-FR"/>
        </a:p>
      </dgm:t>
    </dgm:pt>
    <dgm:pt modelId="{E13F62DE-2EC9-974C-AE1A-28C9382A5B5D}">
      <dgm:prSet phldrT="[Texte]" custT="1"/>
      <dgm:spPr/>
      <dgm:t>
        <a:bodyPr/>
        <a:lstStyle/>
        <a:p>
          <a:r>
            <a:rPr lang="en-US" sz="1400" b="1" noProof="0" dirty="0" smtClean="0"/>
            <a:t>Economic stress and employment </a:t>
          </a:r>
          <a:r>
            <a:rPr lang="en-CA" sz="1400" dirty="0" smtClean="0"/>
            <a:t>(</a:t>
          </a:r>
          <a:r>
            <a:rPr lang="en-CA" sz="1400" i="1" dirty="0" smtClean="0"/>
            <a:t>Froidevaux, </a:t>
          </a:r>
          <a:r>
            <a:rPr lang="en-CA" sz="1400" i="1" dirty="0" err="1" smtClean="0"/>
            <a:t>Koopmann</a:t>
          </a:r>
          <a:r>
            <a:rPr lang="en-CA" sz="1400" i="1" dirty="0" smtClean="0"/>
            <a:t>, Wang, &amp; Bamberger, in prep</a:t>
          </a:r>
          <a:r>
            <a:rPr lang="en-CA" sz="1400" dirty="0" smtClean="0"/>
            <a:t>)</a:t>
          </a:r>
          <a:endParaRPr lang="en-US" sz="1400" noProof="0" dirty="0"/>
        </a:p>
      </dgm:t>
    </dgm:pt>
    <dgm:pt modelId="{94298094-E948-CB40-9E89-AE77423DF722}" type="parTrans" cxnId="{8BBFC083-4DCE-6041-A427-DAA8A9177700}">
      <dgm:prSet/>
      <dgm:spPr/>
      <dgm:t>
        <a:bodyPr/>
        <a:lstStyle/>
        <a:p>
          <a:endParaRPr lang="fr-FR"/>
        </a:p>
      </dgm:t>
    </dgm:pt>
    <dgm:pt modelId="{2C318395-0B3A-554A-8CE0-27B49EB4DA6F}" type="sibTrans" cxnId="{8BBFC083-4DCE-6041-A427-DAA8A9177700}">
      <dgm:prSet/>
      <dgm:spPr/>
      <dgm:t>
        <a:bodyPr/>
        <a:lstStyle/>
        <a:p>
          <a:endParaRPr lang="fr-FR"/>
        </a:p>
      </dgm:t>
    </dgm:pt>
    <dgm:pt modelId="{C4346F0E-2589-5D43-90B1-19704BE8EF75}" type="pres">
      <dgm:prSet presAssocID="{15626B87-2626-AB4A-836B-A0BF8E4FA4B2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F8497630-6DF5-E740-BD5D-DE1B21C1078B}" type="pres">
      <dgm:prSet presAssocID="{FAEE6AB3-ECAA-F84E-8BFC-E9557593A77F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BD1797A-E4E1-A84F-B97B-B9A0FDA63413}" type="pres">
      <dgm:prSet presAssocID="{FAEE6AB3-ECAA-F84E-8BFC-E9557593A77F}" presName="childText1" presStyleLbl="solidAlignAcc1" presStyleIdx="0" presStyleCnt="4" custScaleY="195392" custLinFactNeighborX="41" custLinFactNeighborY="448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27AF32-D184-AC49-8F82-C98F35CDEA5C}" type="pres">
      <dgm:prSet presAssocID="{E68C37EA-E8FE-0044-9E0F-3525CFFE9775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C2CEB6A-6700-5548-9863-F096FC01DA25}" type="pres">
      <dgm:prSet presAssocID="{E68C37EA-E8FE-0044-9E0F-3525CFFE9775}" presName="childText2" presStyleLbl="solidAlignAcc1" presStyleIdx="1" presStyleCnt="4" custScaleY="126345" custLinFactNeighborY="103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3FF955-D3AF-C142-883B-A6AF9B12285C}" type="pres">
      <dgm:prSet presAssocID="{4BF9875B-725F-1043-A808-BBDDA1FEE89A}" presName="parentText3" presStyleLbl="node1" presStyleIdx="2" presStyleCnt="4" custLinFactNeighborX="5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F1CAF24-43B1-6B45-82C9-19745506C99B}" type="pres">
      <dgm:prSet presAssocID="{4BF9875B-725F-1043-A808-BBDDA1FEE89A}" presName="childText3" presStyleLbl="solidAlignAcc1" presStyleIdx="2" presStyleCnt="4" custScaleX="107846" custScaleY="180666" custLinFactNeighborX="4059" custLinFactNeighborY="393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ECF15F-CDDD-3641-A5E3-6CF4BF343524}" type="pres">
      <dgm:prSet presAssocID="{4901D2AF-7E20-B44F-9E26-1373A93B3E7C}" presName="parentText4" presStyleLbl="node1" presStyleIdx="3" presStyleCnt="4" custScaleX="94076" custLinFactNeighborX="4235" custLinFactNeighborY="282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028F9FE-A515-6542-9AB1-F6D68E8AB511}" type="pres">
      <dgm:prSet presAssocID="{4901D2AF-7E20-B44F-9E26-1373A93B3E7C}" presName="childText4" presStyleLbl="solidAlignAcc1" presStyleIdx="3" presStyleCnt="4" custScaleX="94401" custScaleY="93234" custLinFactNeighborX="6014" custLinFactNeighborY="-30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A39119B-E71F-4F45-B61A-CFCE9ACD6ECA}" type="presOf" srcId="{95BD75FF-BCC5-0F41-9235-179C35BF33A9}" destId="{9C2CEB6A-6700-5548-9863-F096FC01DA25}" srcOrd="0" destOrd="1" presId="urn:microsoft.com/office/officeart/2009/3/layout/IncreasingArrowsProcess"/>
    <dgm:cxn modelId="{9CF36F53-9DB3-F246-BFFF-E31B7F620EC8}" type="presOf" srcId="{A93A49A5-9146-4146-BC62-F67DCA2BBADC}" destId="{0F1CAF24-43B1-6B45-82C9-19745506C99B}" srcOrd="0" destOrd="1" presId="urn:microsoft.com/office/officeart/2009/3/layout/IncreasingArrowsProcess"/>
    <dgm:cxn modelId="{0E36C66C-B4DB-4F4A-AAB3-844E90BD6B97}" srcId="{15626B87-2626-AB4A-836B-A0BF8E4FA4B2}" destId="{FAEE6AB3-ECAA-F84E-8BFC-E9557593A77F}" srcOrd="0" destOrd="0" parTransId="{F7309087-7C7F-B447-990B-72DCD19C5EF8}" sibTransId="{AA74095F-A01F-6743-8BC2-7EA99A9F78AA}"/>
    <dgm:cxn modelId="{B2543FD8-CC09-5844-A8A3-41FDA967FEF7}" type="presOf" srcId="{31A425AC-7ACA-6940-B43F-06088C20E299}" destId="{E028F9FE-A515-6542-9AB1-F6D68E8AB511}" srcOrd="0" destOrd="0" presId="urn:microsoft.com/office/officeart/2009/3/layout/IncreasingArrowsProcess"/>
    <dgm:cxn modelId="{C1DD55C4-9F7B-3241-96E3-B0B783500AA9}" type="presOf" srcId="{E9824E74-57D0-5B44-983E-695F96161447}" destId="{1BD1797A-E4E1-A84F-B97B-B9A0FDA63413}" srcOrd="0" destOrd="1" presId="urn:microsoft.com/office/officeart/2009/3/layout/IncreasingArrowsProcess"/>
    <dgm:cxn modelId="{D81EF4C5-5A1D-7749-8DE0-A6B9FA810814}" type="presOf" srcId="{64100F48-CDF9-404E-9535-9E86C760E0E7}" destId="{E028F9FE-A515-6542-9AB1-F6D68E8AB511}" srcOrd="0" destOrd="1" presId="urn:microsoft.com/office/officeart/2009/3/layout/IncreasingArrowsProcess"/>
    <dgm:cxn modelId="{969F66E9-CA41-B842-BD7D-2523C7988CA1}" srcId="{E68C37EA-E8FE-0044-9E0F-3525CFFE9775}" destId="{85A922E1-BFB4-A746-AEBB-F8A9E6C34BEF}" srcOrd="0" destOrd="0" parTransId="{75C74D5F-74C0-A54D-9E39-EFFD410EEA9C}" sibTransId="{67673479-38C1-4643-A2AC-90EB10A0A78A}"/>
    <dgm:cxn modelId="{DCACE8C8-B1AC-F841-BF0D-ADD8A57B8B3F}" srcId="{FAEE6AB3-ECAA-F84E-8BFC-E9557593A77F}" destId="{BB277896-92E1-774F-886A-ADF6A8D79D14}" srcOrd="4" destOrd="0" parTransId="{84F491A9-F048-2C42-9929-A9FB8D7F5A6E}" sibTransId="{69FA1236-DA5B-884F-B541-060467F478A6}"/>
    <dgm:cxn modelId="{26A1AE96-FF2E-1D45-B37F-C3719A1F448D}" type="presOf" srcId="{085FB677-B9AE-4340-9342-9EB194826847}" destId="{E028F9FE-A515-6542-9AB1-F6D68E8AB511}" srcOrd="0" destOrd="2" presId="urn:microsoft.com/office/officeart/2009/3/layout/IncreasingArrowsProcess"/>
    <dgm:cxn modelId="{485021E3-4FA1-0146-8C4F-D6A3D50A4145}" type="presOf" srcId="{901CE15C-9970-464C-ADFB-509FCB015F01}" destId="{0F1CAF24-43B1-6B45-82C9-19745506C99B}" srcOrd="0" destOrd="0" presId="urn:microsoft.com/office/officeart/2009/3/layout/IncreasingArrowsProcess"/>
    <dgm:cxn modelId="{EC709077-E359-2141-8654-507C02A5A12C}" type="presOf" srcId="{4BF9875B-725F-1043-A808-BBDDA1FEE89A}" destId="{E63FF955-D3AF-C142-883B-A6AF9B12285C}" srcOrd="0" destOrd="0" presId="urn:microsoft.com/office/officeart/2009/3/layout/IncreasingArrowsProcess"/>
    <dgm:cxn modelId="{6E9FEDEA-C27B-3643-B9C4-A5E799F0DD4A}" srcId="{15626B87-2626-AB4A-836B-A0BF8E4FA4B2}" destId="{E68C37EA-E8FE-0044-9E0F-3525CFFE9775}" srcOrd="1" destOrd="0" parTransId="{0E01B9CD-BDC7-B445-A855-21191C4B10B3}" sibTransId="{0F70BF8B-549E-2F4D-AE6A-5463850C8CD7}"/>
    <dgm:cxn modelId="{226CF6DE-1EED-9F46-B500-B9022109F8BF}" type="presOf" srcId="{E68C37EA-E8FE-0044-9E0F-3525CFFE9775}" destId="{CF27AF32-D184-AC49-8F82-C98F35CDEA5C}" srcOrd="0" destOrd="0" presId="urn:microsoft.com/office/officeart/2009/3/layout/IncreasingArrowsProcess"/>
    <dgm:cxn modelId="{3A8896B3-5C5D-BC4B-A756-E791A4105618}" type="presOf" srcId="{560913ED-5B10-7743-AFB4-7B722E407FA9}" destId="{1BD1797A-E4E1-A84F-B97B-B9A0FDA63413}" srcOrd="0" destOrd="2" presId="urn:microsoft.com/office/officeart/2009/3/layout/IncreasingArrowsProcess"/>
    <dgm:cxn modelId="{B3FC4C74-D5FD-E842-BB2F-A24C081957AA}" srcId="{FAEE6AB3-ECAA-F84E-8BFC-E9557593A77F}" destId="{560913ED-5B10-7743-AFB4-7B722E407FA9}" srcOrd="2" destOrd="0" parTransId="{3B6451F9-7324-5247-A221-3639CA4F7BE9}" sibTransId="{E6EF1A0C-A6FB-684A-A8DC-87A0A28491B3}"/>
    <dgm:cxn modelId="{94318474-9C02-7846-A178-5A5BB2FF707F}" type="presOf" srcId="{4901D2AF-7E20-B44F-9E26-1373A93B3E7C}" destId="{CBECF15F-CDDD-3641-A5E3-6CF4BF343524}" srcOrd="0" destOrd="0" presId="urn:microsoft.com/office/officeart/2009/3/layout/IncreasingArrowsProcess"/>
    <dgm:cxn modelId="{6D7970B7-88D8-5C49-81B7-D9AD58F89248}" type="presOf" srcId="{85A922E1-BFB4-A746-AEBB-F8A9E6C34BEF}" destId="{9C2CEB6A-6700-5548-9863-F096FC01DA25}" srcOrd="0" destOrd="0" presId="urn:microsoft.com/office/officeart/2009/3/layout/IncreasingArrowsProcess"/>
    <dgm:cxn modelId="{0AF3EBC8-A790-BA4C-B159-EDBE97213C21}" type="presOf" srcId="{FAEE6AB3-ECAA-F84E-8BFC-E9557593A77F}" destId="{F8497630-6DF5-E740-BD5D-DE1B21C1078B}" srcOrd="0" destOrd="0" presId="urn:microsoft.com/office/officeart/2009/3/layout/IncreasingArrowsProcess"/>
    <dgm:cxn modelId="{418FAB42-273D-A242-B0B4-9F5475026E8B}" srcId="{FAEE6AB3-ECAA-F84E-8BFC-E9557593A77F}" destId="{EBB9A42D-AA42-5B4B-9D3E-97EA24333A76}" srcOrd="0" destOrd="0" parTransId="{CCD68E98-771E-2743-A7E5-7F011D90BF9C}" sibTransId="{029A7E8F-B09D-554F-A2B4-43B6E53F6B06}"/>
    <dgm:cxn modelId="{CFD15A10-610E-BF4F-A3D6-9190F9169781}" srcId="{E68C37EA-E8FE-0044-9E0F-3525CFFE9775}" destId="{95BD75FF-BCC5-0F41-9235-179C35BF33A9}" srcOrd="1" destOrd="0" parTransId="{7C6155E2-B190-4A43-9D7A-9BBDE3D3D2E9}" sibTransId="{27BDD586-3C31-6C49-B51F-F56AB4728FBA}"/>
    <dgm:cxn modelId="{E700C720-3BAC-2842-B132-5D406BC0977E}" srcId="{4901D2AF-7E20-B44F-9E26-1373A93B3E7C}" destId="{31A425AC-7ACA-6940-B43F-06088C20E299}" srcOrd="0" destOrd="0" parTransId="{D4316A78-CA1A-8446-A37B-8E68F630FD13}" sibTransId="{ECD99557-4D33-0B44-82E6-F35BEEE59646}"/>
    <dgm:cxn modelId="{C9434EAD-D3D8-9646-8769-4B11666E0F52}" type="presOf" srcId="{3480D3D7-B5BC-0A4C-92EF-D3E79694DFEF}" destId="{0F1CAF24-43B1-6B45-82C9-19745506C99B}" srcOrd="0" destOrd="2" presId="urn:microsoft.com/office/officeart/2009/3/layout/IncreasingArrowsProcess"/>
    <dgm:cxn modelId="{8BBFC083-4DCE-6041-A427-DAA8A9177700}" srcId="{FAEE6AB3-ECAA-F84E-8BFC-E9557593A77F}" destId="{E13F62DE-2EC9-974C-AE1A-28C9382A5B5D}" srcOrd="3" destOrd="0" parTransId="{94298094-E948-CB40-9E89-AE77423DF722}" sibTransId="{2C318395-0B3A-554A-8CE0-27B49EB4DA6F}"/>
    <dgm:cxn modelId="{BB8EE8B1-A4F4-9148-8FA9-E4F56E058927}" type="presOf" srcId="{EBB9A42D-AA42-5B4B-9D3E-97EA24333A76}" destId="{1BD1797A-E4E1-A84F-B97B-B9A0FDA63413}" srcOrd="0" destOrd="0" presId="urn:microsoft.com/office/officeart/2009/3/layout/IncreasingArrowsProcess"/>
    <dgm:cxn modelId="{59101CF4-6EC1-D241-ADF3-337DEAEAD490}" type="presOf" srcId="{E13F62DE-2EC9-974C-AE1A-28C9382A5B5D}" destId="{1BD1797A-E4E1-A84F-B97B-B9A0FDA63413}" srcOrd="0" destOrd="3" presId="urn:microsoft.com/office/officeart/2009/3/layout/IncreasingArrowsProcess"/>
    <dgm:cxn modelId="{9CDDFB48-D9F0-7842-8EA5-23E7862E7EC8}" srcId="{4901D2AF-7E20-B44F-9E26-1373A93B3E7C}" destId="{64100F48-CDF9-404E-9535-9E86C760E0E7}" srcOrd="1" destOrd="0" parTransId="{F6DB7C92-C98E-DA43-BF63-52737DE42CD4}" sibTransId="{81006333-0357-834B-ABBF-BE6D1F1D91FE}"/>
    <dgm:cxn modelId="{7C0B6777-D235-EC41-B853-19AC7618BC05}" srcId="{15626B87-2626-AB4A-836B-A0BF8E4FA4B2}" destId="{4901D2AF-7E20-B44F-9E26-1373A93B3E7C}" srcOrd="3" destOrd="0" parTransId="{15498D76-76D9-EF4C-A373-8DE85F6E5182}" sibTransId="{9D601CB3-1B08-F54F-8F3A-02348A42C9B6}"/>
    <dgm:cxn modelId="{9709C4F3-F253-EE42-9FD9-5D55B2D47574}" srcId="{15626B87-2626-AB4A-836B-A0BF8E4FA4B2}" destId="{4BF9875B-725F-1043-A808-BBDDA1FEE89A}" srcOrd="2" destOrd="0" parTransId="{05A8C8C8-FC99-2542-9411-37DAFD522F1D}" sibTransId="{94FCF715-0FF0-E143-80BB-CE37071B26B1}"/>
    <dgm:cxn modelId="{E8595FD9-50E2-8346-9F8C-DAF302E6DD94}" srcId="{4BF9875B-725F-1043-A808-BBDDA1FEE89A}" destId="{901CE15C-9970-464C-ADFB-509FCB015F01}" srcOrd="0" destOrd="0" parTransId="{8820701F-DCC7-514D-9AEA-EAA21A447BC3}" sibTransId="{D27805AE-72DA-D64D-9DFD-32EFF62CEB00}"/>
    <dgm:cxn modelId="{34219A7C-DDBF-6A4E-A1A2-F08162A639A9}" srcId="{4BF9875B-725F-1043-A808-BBDDA1FEE89A}" destId="{3480D3D7-B5BC-0A4C-92EF-D3E79694DFEF}" srcOrd="2" destOrd="0" parTransId="{E333A516-5ADA-6946-8013-5ED7F204EB29}" sibTransId="{F7A7E830-971C-9443-8D18-EA4134E67D32}"/>
    <dgm:cxn modelId="{AA7392C4-0F15-9640-AEA0-27B68ABEAB2D}" type="presOf" srcId="{15626B87-2626-AB4A-836B-A0BF8E4FA4B2}" destId="{C4346F0E-2589-5D43-90B1-19704BE8EF75}" srcOrd="0" destOrd="0" presId="urn:microsoft.com/office/officeart/2009/3/layout/IncreasingArrowsProcess"/>
    <dgm:cxn modelId="{CA2A89E3-B933-5149-A04A-BDF7968E47DB}" type="presOf" srcId="{BB277896-92E1-774F-886A-ADF6A8D79D14}" destId="{1BD1797A-E4E1-A84F-B97B-B9A0FDA63413}" srcOrd="0" destOrd="4" presId="urn:microsoft.com/office/officeart/2009/3/layout/IncreasingArrowsProcess"/>
    <dgm:cxn modelId="{0253B3AC-A7DF-8249-AD60-C2D37FA3D776}" srcId="{4901D2AF-7E20-B44F-9E26-1373A93B3E7C}" destId="{085FB677-B9AE-4340-9342-9EB194826847}" srcOrd="2" destOrd="0" parTransId="{DBD079B7-E4E7-7140-A80C-D75F1C401D8D}" sibTransId="{FDC73BBD-EE76-6248-A174-C4A5C846601D}"/>
    <dgm:cxn modelId="{FA6E39B8-A9CD-DB4A-9126-8A22F73496CB}" srcId="{FAEE6AB3-ECAA-F84E-8BFC-E9557593A77F}" destId="{E9824E74-57D0-5B44-983E-695F96161447}" srcOrd="1" destOrd="0" parTransId="{DD11CA6D-1284-BB4C-B833-235F85371D35}" sibTransId="{285DCFFD-7094-AE45-B32E-DFB2524C9E3F}"/>
    <dgm:cxn modelId="{44F48E09-840D-A54F-A1E5-2FE9BA033196}" srcId="{4BF9875B-725F-1043-A808-BBDDA1FEE89A}" destId="{A93A49A5-9146-4146-BC62-F67DCA2BBADC}" srcOrd="1" destOrd="0" parTransId="{67ECBD35-1416-2D41-8C48-1729C0D27B7C}" sibTransId="{5365C69A-C892-CF4E-95E0-2F3CE0B32FBF}"/>
    <dgm:cxn modelId="{61EEA869-80BF-D741-B591-BCA18DDB5007}" type="presParOf" srcId="{C4346F0E-2589-5D43-90B1-19704BE8EF75}" destId="{F8497630-6DF5-E740-BD5D-DE1B21C1078B}" srcOrd="0" destOrd="0" presId="urn:microsoft.com/office/officeart/2009/3/layout/IncreasingArrowsProcess"/>
    <dgm:cxn modelId="{BB13DC46-21E5-C646-867C-72EABA77F172}" type="presParOf" srcId="{C4346F0E-2589-5D43-90B1-19704BE8EF75}" destId="{1BD1797A-E4E1-A84F-B97B-B9A0FDA63413}" srcOrd="1" destOrd="0" presId="urn:microsoft.com/office/officeart/2009/3/layout/IncreasingArrowsProcess"/>
    <dgm:cxn modelId="{46BC48F0-2CA9-2A44-AF4A-A123F7036E75}" type="presParOf" srcId="{C4346F0E-2589-5D43-90B1-19704BE8EF75}" destId="{CF27AF32-D184-AC49-8F82-C98F35CDEA5C}" srcOrd="2" destOrd="0" presId="urn:microsoft.com/office/officeart/2009/3/layout/IncreasingArrowsProcess"/>
    <dgm:cxn modelId="{33F47A3E-0E7E-A942-94E1-6F8B25F7C7E0}" type="presParOf" srcId="{C4346F0E-2589-5D43-90B1-19704BE8EF75}" destId="{9C2CEB6A-6700-5548-9863-F096FC01DA25}" srcOrd="3" destOrd="0" presId="urn:microsoft.com/office/officeart/2009/3/layout/IncreasingArrowsProcess"/>
    <dgm:cxn modelId="{4C248260-5227-564D-A82A-D0B92C268C61}" type="presParOf" srcId="{C4346F0E-2589-5D43-90B1-19704BE8EF75}" destId="{E63FF955-D3AF-C142-883B-A6AF9B12285C}" srcOrd="4" destOrd="0" presId="urn:microsoft.com/office/officeart/2009/3/layout/IncreasingArrowsProcess"/>
    <dgm:cxn modelId="{DF908B5B-D9B1-0F46-BF93-58FCAB2185CB}" type="presParOf" srcId="{C4346F0E-2589-5D43-90B1-19704BE8EF75}" destId="{0F1CAF24-43B1-6B45-82C9-19745506C99B}" srcOrd="5" destOrd="0" presId="urn:microsoft.com/office/officeart/2009/3/layout/IncreasingArrowsProcess"/>
    <dgm:cxn modelId="{BA80ED7B-5BF0-3D4B-8BB7-85E3F1068585}" type="presParOf" srcId="{C4346F0E-2589-5D43-90B1-19704BE8EF75}" destId="{CBECF15F-CDDD-3641-A5E3-6CF4BF343524}" srcOrd="6" destOrd="0" presId="urn:microsoft.com/office/officeart/2009/3/layout/IncreasingArrowsProcess"/>
    <dgm:cxn modelId="{8CE4FA4A-58F4-4444-AD13-0036F4DDDF47}" type="presParOf" srcId="{C4346F0E-2589-5D43-90B1-19704BE8EF75}" destId="{E028F9FE-A515-6542-9AB1-F6D68E8AB511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626B87-2626-AB4A-836B-A0BF8E4FA4B2}" type="doc">
      <dgm:prSet loTypeId="urn:microsoft.com/office/officeart/2009/3/layout/IncreasingArrowsProcess" loCatId="process" qsTypeId="urn:microsoft.com/office/officeart/2005/8/quickstyle/3D3" qsCatId="3D" csTypeId="urn:microsoft.com/office/officeart/2005/8/colors/accent1_1" csCatId="accent1" phldr="1"/>
      <dgm:spPr/>
    </dgm:pt>
    <dgm:pt modelId="{E68C37EA-E8FE-0044-9E0F-3525CFFE9775}">
      <dgm:prSet phldrT="[Texte]"/>
      <dgm:spPr/>
      <dgm:t>
        <a:bodyPr/>
        <a:lstStyle/>
        <a:p>
          <a:r>
            <a:rPr lang="en-US" noProof="0" dirty="0" smtClean="0"/>
            <a:t>Planning &amp; adjustment</a:t>
          </a:r>
          <a:endParaRPr lang="en-US" noProof="0" dirty="0"/>
        </a:p>
      </dgm:t>
    </dgm:pt>
    <dgm:pt modelId="{0E01B9CD-BDC7-B445-A855-21191C4B10B3}" type="parTrans" cxnId="{6E9FEDEA-C27B-3643-B9C4-A5E799F0DD4A}">
      <dgm:prSet/>
      <dgm:spPr/>
      <dgm:t>
        <a:bodyPr/>
        <a:lstStyle/>
        <a:p>
          <a:endParaRPr lang="fr-FR"/>
        </a:p>
      </dgm:t>
    </dgm:pt>
    <dgm:pt modelId="{0F70BF8B-549E-2F4D-AE6A-5463850C8CD7}" type="sibTrans" cxnId="{6E9FEDEA-C27B-3643-B9C4-A5E799F0DD4A}">
      <dgm:prSet/>
      <dgm:spPr/>
      <dgm:t>
        <a:bodyPr/>
        <a:lstStyle/>
        <a:p>
          <a:endParaRPr lang="fr-FR"/>
        </a:p>
      </dgm:t>
    </dgm:pt>
    <dgm:pt modelId="{4BF9875B-725F-1043-A808-BBDDA1FEE89A}">
      <dgm:prSet phldrT="[Texte]"/>
      <dgm:spPr/>
      <dgm:t>
        <a:bodyPr/>
        <a:lstStyle/>
        <a:p>
          <a:r>
            <a:rPr lang="en-US" noProof="0" dirty="0" smtClean="0"/>
            <a:t>Transition &amp; adjustment</a:t>
          </a:r>
          <a:endParaRPr lang="en-US" noProof="0" dirty="0"/>
        </a:p>
      </dgm:t>
    </dgm:pt>
    <dgm:pt modelId="{05A8C8C8-FC99-2542-9411-37DAFD522F1D}" type="parTrans" cxnId="{9709C4F3-F253-EE42-9FD9-5D55B2D47574}">
      <dgm:prSet/>
      <dgm:spPr/>
      <dgm:t>
        <a:bodyPr/>
        <a:lstStyle/>
        <a:p>
          <a:endParaRPr lang="fr-FR"/>
        </a:p>
      </dgm:t>
    </dgm:pt>
    <dgm:pt modelId="{94FCF715-0FF0-E143-80BB-CE37071B26B1}" type="sibTrans" cxnId="{9709C4F3-F253-EE42-9FD9-5D55B2D47574}">
      <dgm:prSet/>
      <dgm:spPr/>
      <dgm:t>
        <a:bodyPr/>
        <a:lstStyle/>
        <a:p>
          <a:endParaRPr lang="fr-FR"/>
        </a:p>
      </dgm:t>
    </dgm:pt>
    <dgm:pt modelId="{85A922E1-BFB4-A746-AEBB-F8A9E6C34BEF}">
      <dgm:prSet phldrT="[Texte]" custT="1"/>
      <dgm:spPr/>
      <dgm:t>
        <a:bodyPr/>
        <a:lstStyle/>
        <a:p>
          <a:r>
            <a:rPr lang="en-US" sz="1500" b="1" noProof="0" dirty="0" smtClean="0"/>
            <a:t>Antecedents and outcomes review </a:t>
          </a:r>
          <a:r>
            <a:rPr lang="en-US" sz="1500" noProof="0" dirty="0" smtClean="0"/>
            <a:t>(</a:t>
          </a:r>
          <a:r>
            <a:rPr lang="en-CA" sz="1500" i="1" dirty="0" smtClean="0"/>
            <a:t>Froidevaux, Baumann, </a:t>
          </a:r>
          <a:r>
            <a:rPr lang="en-CA" sz="1500" i="1" dirty="0" err="1" smtClean="0"/>
            <a:t>Maggiori</a:t>
          </a:r>
          <a:r>
            <a:rPr lang="en-CA" sz="1500" i="1" dirty="0" smtClean="0"/>
            <a:t>, </a:t>
          </a:r>
          <a:r>
            <a:rPr lang="en-CA" sz="1500" i="1" dirty="0" err="1" smtClean="0"/>
            <a:t>Wieber</a:t>
          </a:r>
          <a:r>
            <a:rPr lang="en-CA" sz="1500" i="1" dirty="0" smtClean="0"/>
            <a:t>, &amp; </a:t>
          </a:r>
          <a:r>
            <a:rPr lang="en-CA" sz="1500" i="1" dirty="0" err="1" smtClean="0"/>
            <a:t>Rossier</a:t>
          </a:r>
          <a:r>
            <a:rPr lang="en-CA" sz="1500" i="1" dirty="0" smtClean="0"/>
            <a:t>, 2017)</a:t>
          </a:r>
          <a:endParaRPr lang="en-US" sz="1500" noProof="0" dirty="0"/>
        </a:p>
      </dgm:t>
    </dgm:pt>
    <dgm:pt modelId="{75C74D5F-74C0-A54D-9E39-EFFD410EEA9C}" type="parTrans" cxnId="{969F66E9-CA41-B842-BD7D-2523C7988CA1}">
      <dgm:prSet/>
      <dgm:spPr/>
      <dgm:t>
        <a:bodyPr/>
        <a:lstStyle/>
        <a:p>
          <a:endParaRPr lang="fr-FR"/>
        </a:p>
      </dgm:t>
    </dgm:pt>
    <dgm:pt modelId="{67673479-38C1-4643-A2AC-90EB10A0A78A}" type="sibTrans" cxnId="{969F66E9-CA41-B842-BD7D-2523C7988CA1}">
      <dgm:prSet/>
      <dgm:spPr/>
      <dgm:t>
        <a:bodyPr/>
        <a:lstStyle/>
        <a:p>
          <a:endParaRPr lang="fr-FR"/>
        </a:p>
      </dgm:t>
    </dgm:pt>
    <dgm:pt modelId="{901CE15C-9970-464C-ADFB-509FCB015F01}">
      <dgm:prSet phldrT="[Texte]"/>
      <dgm:spPr/>
      <dgm:t>
        <a:bodyPr/>
        <a:lstStyle/>
        <a:p>
          <a:r>
            <a:rPr lang="en-US" sz="1300" b="1" noProof="0" dirty="0" smtClean="0">
              <a:solidFill>
                <a:srgbClr val="C00000"/>
              </a:solidFill>
            </a:rPr>
            <a:t>Experience of the process, outcomes, and resources </a:t>
          </a:r>
          <a:r>
            <a:rPr lang="en-US" sz="1300" noProof="0" dirty="0" smtClean="0">
              <a:solidFill>
                <a:srgbClr val="C00000"/>
              </a:solidFill>
            </a:rPr>
            <a:t>(</a:t>
          </a:r>
          <a:r>
            <a:rPr lang="en-CA" sz="1300" i="1" dirty="0" smtClean="0">
              <a:solidFill>
                <a:srgbClr val="C00000"/>
              </a:solidFill>
            </a:rPr>
            <a:t>Froidevaux, </a:t>
          </a:r>
          <a:r>
            <a:rPr lang="en-CA" sz="1300" i="1" dirty="0" err="1" smtClean="0">
              <a:solidFill>
                <a:srgbClr val="C00000"/>
              </a:solidFill>
            </a:rPr>
            <a:t>Curchod</a:t>
          </a:r>
          <a:r>
            <a:rPr lang="en-CA" sz="1300" i="1" dirty="0" smtClean="0">
              <a:solidFill>
                <a:srgbClr val="C00000"/>
              </a:solidFill>
            </a:rPr>
            <a:t>, </a:t>
          </a:r>
          <a:r>
            <a:rPr lang="en-CA" sz="1300" i="1" dirty="0" err="1" smtClean="0">
              <a:solidFill>
                <a:srgbClr val="C00000"/>
              </a:solidFill>
            </a:rPr>
            <a:t>Degli</a:t>
          </a:r>
          <a:r>
            <a:rPr lang="en-CA" sz="1300" i="1" dirty="0" smtClean="0">
              <a:solidFill>
                <a:srgbClr val="C00000"/>
              </a:solidFill>
            </a:rPr>
            <a:t>-Antoni, </a:t>
          </a:r>
          <a:r>
            <a:rPr lang="en-CA" sz="1300" i="1" dirty="0" err="1" smtClean="0">
              <a:solidFill>
                <a:srgbClr val="C00000"/>
              </a:solidFill>
            </a:rPr>
            <a:t>Maggiori</a:t>
          </a:r>
          <a:r>
            <a:rPr lang="en-CA" sz="1300" i="1" dirty="0" smtClean="0">
              <a:solidFill>
                <a:srgbClr val="C00000"/>
              </a:solidFill>
            </a:rPr>
            <a:t>, &amp; </a:t>
          </a:r>
          <a:r>
            <a:rPr lang="en-CA" sz="1300" i="1" dirty="0" err="1" smtClean="0">
              <a:solidFill>
                <a:srgbClr val="C00000"/>
              </a:solidFill>
            </a:rPr>
            <a:t>Rossier</a:t>
          </a:r>
          <a:r>
            <a:rPr lang="en-CA" sz="1300" i="1" dirty="0" smtClean="0">
              <a:solidFill>
                <a:srgbClr val="C00000"/>
              </a:solidFill>
            </a:rPr>
            <a:t>, in preparation</a:t>
          </a:r>
          <a:r>
            <a:rPr lang="en-US" sz="1300" noProof="0" dirty="0" smtClean="0"/>
            <a:t>; </a:t>
          </a:r>
          <a:r>
            <a:rPr lang="en-CA" sz="1300" i="1" dirty="0" smtClean="0"/>
            <a:t>Froidevaux, 2016;</a:t>
          </a:r>
          <a:r>
            <a:rPr lang="en-US" sz="1300" noProof="0" dirty="0" smtClean="0"/>
            <a:t> </a:t>
          </a:r>
          <a:r>
            <a:rPr lang="en-CA" sz="1300" i="1" dirty="0" smtClean="0"/>
            <a:t>Froidevaux &amp; </a:t>
          </a:r>
          <a:r>
            <a:rPr lang="en-CA" sz="1300" i="1" dirty="0" err="1" smtClean="0"/>
            <a:t>Hirschi</a:t>
          </a:r>
          <a:r>
            <a:rPr lang="en-CA" sz="1300" i="1" dirty="0" smtClean="0"/>
            <a:t>, 2015</a:t>
          </a:r>
          <a:r>
            <a:rPr lang="en-US" sz="1300" noProof="0" dirty="0" smtClean="0"/>
            <a:t>)</a:t>
          </a:r>
          <a:endParaRPr lang="en-US" sz="1300" noProof="0" dirty="0"/>
        </a:p>
      </dgm:t>
    </dgm:pt>
    <dgm:pt modelId="{8820701F-DCC7-514D-9AEA-EAA21A447BC3}" type="parTrans" cxnId="{E8595FD9-50E2-8346-9F8C-DAF302E6DD94}">
      <dgm:prSet/>
      <dgm:spPr/>
      <dgm:t>
        <a:bodyPr/>
        <a:lstStyle/>
        <a:p>
          <a:endParaRPr lang="fr-FR"/>
        </a:p>
      </dgm:t>
    </dgm:pt>
    <dgm:pt modelId="{D27805AE-72DA-D64D-9DFD-32EFF62CEB00}" type="sibTrans" cxnId="{E8595FD9-50E2-8346-9F8C-DAF302E6DD94}">
      <dgm:prSet/>
      <dgm:spPr/>
      <dgm:t>
        <a:bodyPr/>
        <a:lstStyle/>
        <a:p>
          <a:endParaRPr lang="fr-FR"/>
        </a:p>
      </dgm:t>
    </dgm:pt>
    <dgm:pt modelId="{4901D2AF-7E20-B44F-9E26-1373A93B3E7C}">
      <dgm:prSet phldrT="[Texte]"/>
      <dgm:spPr/>
      <dgm:t>
        <a:bodyPr/>
        <a:lstStyle/>
        <a:p>
          <a:r>
            <a:rPr lang="en-US" noProof="0" dirty="0" smtClean="0"/>
            <a:t>Bridge employment</a:t>
          </a:r>
          <a:endParaRPr lang="en-US" noProof="0" dirty="0"/>
        </a:p>
      </dgm:t>
    </dgm:pt>
    <dgm:pt modelId="{15498D76-76D9-EF4C-A373-8DE85F6E5182}" type="parTrans" cxnId="{7C0B6777-D235-EC41-B853-19AC7618BC05}">
      <dgm:prSet/>
      <dgm:spPr/>
      <dgm:t>
        <a:bodyPr/>
        <a:lstStyle/>
        <a:p>
          <a:endParaRPr lang="fr-FR"/>
        </a:p>
      </dgm:t>
    </dgm:pt>
    <dgm:pt modelId="{9D601CB3-1B08-F54F-8F3A-02348A42C9B6}" type="sibTrans" cxnId="{7C0B6777-D235-EC41-B853-19AC7618BC05}">
      <dgm:prSet/>
      <dgm:spPr/>
      <dgm:t>
        <a:bodyPr/>
        <a:lstStyle/>
        <a:p>
          <a:endParaRPr lang="fr-FR"/>
        </a:p>
      </dgm:t>
    </dgm:pt>
    <dgm:pt modelId="{085FB677-B9AE-4340-9342-9EB194826847}">
      <dgm:prSet phldrT="[Texte]" custT="1"/>
      <dgm:spPr/>
      <dgm:t>
        <a:bodyPr/>
        <a:lstStyle/>
        <a:p>
          <a:r>
            <a:rPr lang="en-CA" sz="1500" dirty="0" smtClean="0">
              <a:solidFill>
                <a:srgbClr val="C00000"/>
              </a:solidFill>
            </a:rPr>
            <a:t>(</a:t>
          </a:r>
          <a:r>
            <a:rPr lang="en-CA" sz="1500" i="1" dirty="0" smtClean="0">
              <a:solidFill>
                <a:srgbClr val="C00000"/>
              </a:solidFill>
            </a:rPr>
            <a:t>Froidevaux, </a:t>
          </a:r>
          <a:r>
            <a:rPr lang="en-CA" sz="1500" i="1" dirty="0" err="1" smtClean="0">
              <a:solidFill>
                <a:srgbClr val="C00000"/>
              </a:solidFill>
            </a:rPr>
            <a:t>Alterman</a:t>
          </a:r>
          <a:r>
            <a:rPr lang="en-CA" sz="1500" i="1" dirty="0" smtClean="0">
              <a:solidFill>
                <a:srgbClr val="C00000"/>
              </a:solidFill>
            </a:rPr>
            <a:t>, Zhan, Shi, &amp; Wang, in prep; Froidevaux &amp; </a:t>
          </a:r>
          <a:r>
            <a:rPr lang="en-CA" sz="1500" i="1" dirty="0" err="1" smtClean="0">
              <a:solidFill>
                <a:srgbClr val="C00000"/>
              </a:solidFill>
            </a:rPr>
            <a:t>Hirschi</a:t>
          </a:r>
          <a:r>
            <a:rPr lang="en-CA" sz="1500" i="1" dirty="0" smtClean="0">
              <a:solidFill>
                <a:srgbClr val="C00000"/>
              </a:solidFill>
            </a:rPr>
            <a:t>, in prep)</a:t>
          </a:r>
          <a:endParaRPr lang="en-US" sz="1500" noProof="0" dirty="0">
            <a:solidFill>
              <a:srgbClr val="C00000"/>
            </a:solidFill>
          </a:endParaRPr>
        </a:p>
      </dgm:t>
    </dgm:pt>
    <dgm:pt modelId="{DBD079B7-E4E7-7140-A80C-D75F1C401D8D}" type="parTrans" cxnId="{0253B3AC-A7DF-8249-AD60-C2D37FA3D776}">
      <dgm:prSet/>
      <dgm:spPr/>
      <dgm:t>
        <a:bodyPr/>
        <a:lstStyle/>
        <a:p>
          <a:endParaRPr lang="fr-FR"/>
        </a:p>
      </dgm:t>
    </dgm:pt>
    <dgm:pt modelId="{FDC73BBD-EE76-6248-A174-C4A5C846601D}" type="sibTrans" cxnId="{0253B3AC-A7DF-8249-AD60-C2D37FA3D776}">
      <dgm:prSet/>
      <dgm:spPr/>
      <dgm:t>
        <a:bodyPr/>
        <a:lstStyle/>
        <a:p>
          <a:endParaRPr lang="fr-FR"/>
        </a:p>
      </dgm:t>
    </dgm:pt>
    <dgm:pt modelId="{31A425AC-7ACA-6940-B43F-06088C20E299}">
      <dgm:prSet phldrT="[Texte]" custT="1"/>
      <dgm:spPr/>
      <dgm:t>
        <a:bodyPr/>
        <a:lstStyle/>
        <a:p>
          <a:r>
            <a:rPr lang="en-US" sz="1500" noProof="0" dirty="0" smtClean="0">
              <a:solidFill>
                <a:srgbClr val="C00000"/>
              </a:solidFill>
            </a:rPr>
            <a:t>Impact of </a:t>
          </a:r>
          <a:r>
            <a:rPr lang="en-US" sz="1500" b="1" noProof="0" dirty="0" smtClean="0">
              <a:solidFill>
                <a:srgbClr val="C00000"/>
              </a:solidFill>
            </a:rPr>
            <a:t>Big-Five personality traits</a:t>
          </a:r>
          <a:endParaRPr lang="en-US" sz="1500" b="1" noProof="0" dirty="0">
            <a:solidFill>
              <a:srgbClr val="C00000"/>
            </a:solidFill>
          </a:endParaRPr>
        </a:p>
      </dgm:t>
    </dgm:pt>
    <dgm:pt modelId="{D4316A78-CA1A-8446-A37B-8E68F630FD13}" type="parTrans" cxnId="{E700C720-3BAC-2842-B132-5D406BC0977E}">
      <dgm:prSet/>
      <dgm:spPr/>
      <dgm:t>
        <a:bodyPr/>
        <a:lstStyle/>
        <a:p>
          <a:endParaRPr lang="fr-FR"/>
        </a:p>
      </dgm:t>
    </dgm:pt>
    <dgm:pt modelId="{ECD99557-4D33-0B44-82E6-F35BEEE59646}" type="sibTrans" cxnId="{E700C720-3BAC-2842-B132-5D406BC0977E}">
      <dgm:prSet/>
      <dgm:spPr/>
      <dgm:t>
        <a:bodyPr/>
        <a:lstStyle/>
        <a:p>
          <a:endParaRPr lang="fr-FR"/>
        </a:p>
      </dgm:t>
    </dgm:pt>
    <dgm:pt modelId="{64100F48-CDF9-404E-9535-9E86C760E0E7}">
      <dgm:prSet phldrT="[Texte]" custT="1"/>
      <dgm:spPr/>
      <dgm:t>
        <a:bodyPr/>
        <a:lstStyle/>
        <a:p>
          <a:r>
            <a:rPr lang="en-US" sz="1500" noProof="0" dirty="0" smtClean="0">
              <a:solidFill>
                <a:srgbClr val="C00000"/>
              </a:solidFill>
            </a:rPr>
            <a:t>Mechanism: </a:t>
          </a:r>
          <a:r>
            <a:rPr lang="en-US" sz="1500" b="1" noProof="0" dirty="0" smtClean="0">
              <a:solidFill>
                <a:srgbClr val="C00000"/>
              </a:solidFill>
            </a:rPr>
            <a:t>attitudes toward retirement</a:t>
          </a:r>
          <a:endParaRPr lang="en-US" sz="1500" b="1" noProof="0" dirty="0">
            <a:solidFill>
              <a:srgbClr val="C00000"/>
            </a:solidFill>
          </a:endParaRPr>
        </a:p>
      </dgm:t>
    </dgm:pt>
    <dgm:pt modelId="{F6DB7C92-C98E-DA43-BF63-52737DE42CD4}" type="parTrans" cxnId="{9CDDFB48-D9F0-7842-8EA5-23E7862E7EC8}">
      <dgm:prSet/>
      <dgm:spPr/>
      <dgm:t>
        <a:bodyPr/>
        <a:lstStyle/>
        <a:p>
          <a:endParaRPr lang="fr-FR"/>
        </a:p>
      </dgm:t>
    </dgm:pt>
    <dgm:pt modelId="{81006333-0357-834B-ABBF-BE6D1F1D91FE}" type="sibTrans" cxnId="{9CDDFB48-D9F0-7842-8EA5-23E7862E7EC8}">
      <dgm:prSet/>
      <dgm:spPr/>
      <dgm:t>
        <a:bodyPr/>
        <a:lstStyle/>
        <a:p>
          <a:endParaRPr lang="fr-FR"/>
        </a:p>
      </dgm:t>
    </dgm:pt>
    <dgm:pt modelId="{A93A49A5-9146-4146-BC62-F67DCA2BBADC}">
      <dgm:prSet phldrT="[Texte]"/>
      <dgm:spPr/>
      <dgm:t>
        <a:bodyPr/>
        <a:lstStyle/>
        <a:p>
          <a:r>
            <a:rPr lang="en-US" sz="1300" b="1" noProof="0" dirty="0" smtClean="0"/>
            <a:t>Trajectories </a:t>
          </a:r>
          <a:r>
            <a:rPr lang="en-US" sz="1300" noProof="0" dirty="0" smtClean="0"/>
            <a:t>(</a:t>
          </a:r>
          <a:r>
            <a:rPr lang="en-CA" sz="1300" i="1" dirty="0" err="1" smtClean="0"/>
            <a:t>Maggiori</a:t>
          </a:r>
          <a:r>
            <a:rPr lang="en-CA" sz="1300" i="1" dirty="0" smtClean="0"/>
            <a:t>, Nihil, Froidevaux, &amp; </a:t>
          </a:r>
          <a:r>
            <a:rPr lang="en-CA" sz="1300" i="1" dirty="0" err="1" smtClean="0"/>
            <a:t>Rossier</a:t>
          </a:r>
          <a:r>
            <a:rPr lang="en-CA" sz="1300" i="1" dirty="0" smtClean="0"/>
            <a:t>, 2014)</a:t>
          </a:r>
          <a:endParaRPr lang="en-US" sz="1300" noProof="0" dirty="0"/>
        </a:p>
      </dgm:t>
    </dgm:pt>
    <dgm:pt modelId="{67ECBD35-1416-2D41-8C48-1729C0D27B7C}" type="parTrans" cxnId="{44F48E09-840D-A54F-A1E5-2FE9BA033196}">
      <dgm:prSet/>
      <dgm:spPr/>
      <dgm:t>
        <a:bodyPr/>
        <a:lstStyle/>
        <a:p>
          <a:endParaRPr lang="fr-FR"/>
        </a:p>
      </dgm:t>
    </dgm:pt>
    <dgm:pt modelId="{5365C69A-C892-CF4E-95E0-2F3CE0B32FBF}" type="sibTrans" cxnId="{44F48E09-840D-A54F-A1E5-2FE9BA033196}">
      <dgm:prSet/>
      <dgm:spPr/>
      <dgm:t>
        <a:bodyPr/>
        <a:lstStyle/>
        <a:p>
          <a:endParaRPr lang="fr-FR"/>
        </a:p>
      </dgm:t>
    </dgm:pt>
    <dgm:pt modelId="{95BD75FF-BCC5-0F41-9235-179C35BF33A9}">
      <dgm:prSet phldrT="[Texte]" custT="1"/>
      <dgm:spPr/>
      <dgm:t>
        <a:bodyPr/>
        <a:lstStyle/>
        <a:p>
          <a:r>
            <a:rPr lang="en-US" sz="1600" b="1" noProof="0" dirty="0" smtClean="0">
              <a:solidFill>
                <a:schemeClr val="tx1"/>
              </a:solidFill>
            </a:rPr>
            <a:t>The role of mattering and social support at work </a:t>
          </a:r>
          <a:r>
            <a:rPr lang="en-CA" sz="1500" dirty="0" smtClean="0">
              <a:solidFill>
                <a:schemeClr val="tx1"/>
              </a:solidFill>
            </a:rPr>
            <a:t>(</a:t>
          </a:r>
          <a:r>
            <a:rPr lang="en-CA" sz="1500" i="1" dirty="0" smtClean="0">
              <a:solidFill>
                <a:schemeClr val="tx1"/>
              </a:solidFill>
            </a:rPr>
            <a:t>Froidevaux, </a:t>
          </a:r>
          <a:r>
            <a:rPr lang="en-CA" sz="1500" i="1" dirty="0" err="1" smtClean="0">
              <a:solidFill>
                <a:schemeClr val="tx1"/>
              </a:solidFill>
            </a:rPr>
            <a:t>Hirschi</a:t>
          </a:r>
          <a:r>
            <a:rPr lang="en-CA" sz="1500" i="1" dirty="0" smtClean="0">
              <a:solidFill>
                <a:schemeClr val="tx1"/>
              </a:solidFill>
            </a:rPr>
            <a:t>, &amp; Wang, 2016)</a:t>
          </a:r>
          <a:endParaRPr lang="en-US" sz="1500" noProof="0" dirty="0">
            <a:solidFill>
              <a:schemeClr val="tx1"/>
            </a:solidFill>
          </a:endParaRPr>
        </a:p>
      </dgm:t>
    </dgm:pt>
    <dgm:pt modelId="{7C6155E2-B190-4A43-9D7A-9BBDE3D3D2E9}" type="parTrans" cxnId="{CFD15A10-610E-BF4F-A3D6-9190F9169781}">
      <dgm:prSet/>
      <dgm:spPr/>
      <dgm:t>
        <a:bodyPr/>
        <a:lstStyle/>
        <a:p>
          <a:endParaRPr lang="fr-FR"/>
        </a:p>
      </dgm:t>
    </dgm:pt>
    <dgm:pt modelId="{27BDD586-3C31-6C49-B51F-F56AB4728FBA}" type="sibTrans" cxnId="{CFD15A10-610E-BF4F-A3D6-9190F9169781}">
      <dgm:prSet/>
      <dgm:spPr/>
      <dgm:t>
        <a:bodyPr/>
        <a:lstStyle/>
        <a:p>
          <a:endParaRPr lang="fr-FR"/>
        </a:p>
      </dgm:t>
    </dgm:pt>
    <dgm:pt modelId="{3480D3D7-B5BC-0A4C-92EF-D3E79694DFEF}">
      <dgm:prSet phldrT="[Texte]"/>
      <dgm:spPr/>
      <dgm:t>
        <a:bodyPr/>
        <a:lstStyle/>
        <a:p>
          <a:r>
            <a:rPr lang="en-US" sz="1300" b="1" noProof="0" dirty="0" smtClean="0">
              <a:solidFill>
                <a:srgbClr val="C00000"/>
              </a:solidFill>
            </a:rPr>
            <a:t>Identity negotiation </a:t>
          </a:r>
          <a:r>
            <a:rPr lang="en-CA" sz="1300" dirty="0" smtClean="0">
              <a:solidFill>
                <a:srgbClr val="C00000"/>
              </a:solidFill>
            </a:rPr>
            <a:t>(</a:t>
          </a:r>
          <a:r>
            <a:rPr lang="en-CA" sz="1300" i="1" dirty="0" smtClean="0">
              <a:solidFill>
                <a:srgbClr val="C00000"/>
              </a:solidFill>
            </a:rPr>
            <a:t>Froidevaux, </a:t>
          </a:r>
          <a:r>
            <a:rPr lang="en-CA" sz="1300" i="1" dirty="0" err="1" smtClean="0">
              <a:solidFill>
                <a:srgbClr val="C00000"/>
              </a:solidFill>
            </a:rPr>
            <a:t>Hirschi</a:t>
          </a:r>
          <a:r>
            <a:rPr lang="en-CA" sz="1300" i="1" dirty="0" smtClean="0">
              <a:solidFill>
                <a:srgbClr val="C00000"/>
              </a:solidFill>
            </a:rPr>
            <a:t>, &amp; Wang, under review; Froidevaux, in press; Froidevaux, </a:t>
          </a:r>
          <a:r>
            <a:rPr lang="en-CA" sz="1300" i="1" dirty="0" err="1" smtClean="0">
              <a:solidFill>
                <a:srgbClr val="C00000"/>
              </a:solidFill>
            </a:rPr>
            <a:t>Masdonati</a:t>
          </a:r>
          <a:r>
            <a:rPr lang="en-CA" sz="1300" i="1" dirty="0" smtClean="0">
              <a:solidFill>
                <a:srgbClr val="C00000"/>
              </a:solidFill>
            </a:rPr>
            <a:t>, </a:t>
          </a:r>
          <a:r>
            <a:rPr lang="en-CA" sz="1300" i="1" dirty="0" err="1" smtClean="0">
              <a:solidFill>
                <a:srgbClr val="C00000"/>
              </a:solidFill>
            </a:rPr>
            <a:t>Maggiori</a:t>
          </a:r>
          <a:r>
            <a:rPr lang="en-CA" sz="1300" i="1" dirty="0" smtClean="0">
              <a:solidFill>
                <a:srgbClr val="C00000"/>
              </a:solidFill>
            </a:rPr>
            <a:t>, &amp; </a:t>
          </a:r>
          <a:r>
            <a:rPr lang="en-CA" sz="1300" i="1" dirty="0" err="1" smtClean="0">
              <a:solidFill>
                <a:srgbClr val="C00000"/>
              </a:solidFill>
            </a:rPr>
            <a:t>Rossier</a:t>
          </a:r>
          <a:r>
            <a:rPr lang="en-CA" sz="1300" i="1" dirty="0" smtClean="0">
              <a:solidFill>
                <a:srgbClr val="C00000"/>
              </a:solidFill>
            </a:rPr>
            <a:t>, in prep)</a:t>
          </a:r>
          <a:endParaRPr lang="en-US" sz="1300" noProof="0" dirty="0">
            <a:solidFill>
              <a:srgbClr val="C00000"/>
            </a:solidFill>
          </a:endParaRPr>
        </a:p>
      </dgm:t>
    </dgm:pt>
    <dgm:pt modelId="{E333A516-5ADA-6946-8013-5ED7F204EB29}" type="parTrans" cxnId="{34219A7C-DDBF-6A4E-A1A2-F08162A639A9}">
      <dgm:prSet/>
      <dgm:spPr/>
      <dgm:t>
        <a:bodyPr/>
        <a:lstStyle/>
        <a:p>
          <a:endParaRPr lang="fr-FR"/>
        </a:p>
      </dgm:t>
    </dgm:pt>
    <dgm:pt modelId="{F7A7E830-971C-9443-8D18-EA4134E67D32}" type="sibTrans" cxnId="{34219A7C-DDBF-6A4E-A1A2-F08162A639A9}">
      <dgm:prSet/>
      <dgm:spPr/>
      <dgm:t>
        <a:bodyPr/>
        <a:lstStyle/>
        <a:p>
          <a:endParaRPr lang="fr-FR"/>
        </a:p>
      </dgm:t>
    </dgm:pt>
    <dgm:pt modelId="{FAEE6AB3-ECAA-F84E-8BFC-E9557593A77F}">
      <dgm:prSet phldrT="[Texte]"/>
      <dgm:spPr/>
      <dgm:t>
        <a:bodyPr/>
        <a:lstStyle/>
        <a:p>
          <a:r>
            <a:rPr lang="en-US" noProof="0" dirty="0" smtClean="0"/>
            <a:t>Career development</a:t>
          </a:r>
          <a:endParaRPr lang="en-US" noProof="0" dirty="0"/>
        </a:p>
      </dgm:t>
    </dgm:pt>
    <dgm:pt modelId="{F7309087-7C7F-B447-990B-72DCD19C5EF8}" type="parTrans" cxnId="{0E36C66C-B4DB-4F4A-AAB3-844E90BD6B97}">
      <dgm:prSet/>
      <dgm:spPr/>
      <dgm:t>
        <a:bodyPr/>
        <a:lstStyle/>
        <a:p>
          <a:endParaRPr lang="fr-FR"/>
        </a:p>
      </dgm:t>
    </dgm:pt>
    <dgm:pt modelId="{AA74095F-A01F-6743-8BC2-7EA99A9F78AA}" type="sibTrans" cxnId="{0E36C66C-B4DB-4F4A-AAB3-844E90BD6B97}">
      <dgm:prSet/>
      <dgm:spPr/>
      <dgm:t>
        <a:bodyPr/>
        <a:lstStyle/>
        <a:p>
          <a:endParaRPr lang="fr-FR"/>
        </a:p>
      </dgm:t>
    </dgm:pt>
    <dgm:pt modelId="{EBB9A42D-AA42-5B4B-9D3E-97EA24333A76}">
      <dgm:prSet phldrT="[Texte]" custT="1"/>
      <dgm:spPr/>
      <dgm:t>
        <a:bodyPr/>
        <a:lstStyle/>
        <a:p>
          <a:r>
            <a:rPr lang="en-US" sz="1400" b="1" noProof="0" dirty="0" smtClean="0"/>
            <a:t>Hope</a:t>
          </a:r>
          <a:r>
            <a:rPr lang="en-US" sz="1400" noProof="0" dirty="0" smtClean="0"/>
            <a:t> </a:t>
          </a:r>
          <a:r>
            <a:rPr lang="en-CA" sz="1400" dirty="0" smtClean="0"/>
            <a:t>(</a:t>
          </a:r>
          <a:r>
            <a:rPr lang="en-CA" sz="1400" i="1" dirty="0" err="1" smtClean="0"/>
            <a:t>Hirschi</a:t>
          </a:r>
          <a:r>
            <a:rPr lang="en-CA" sz="1400" i="1" dirty="0" smtClean="0"/>
            <a:t>, </a:t>
          </a:r>
          <a:r>
            <a:rPr lang="en-CA" sz="1400" i="1" dirty="0" err="1" smtClean="0"/>
            <a:t>Abessolo</a:t>
          </a:r>
          <a:r>
            <a:rPr lang="en-CA" sz="1400" i="1" dirty="0" smtClean="0"/>
            <a:t>, &amp; Froidevaux, 2015)</a:t>
          </a:r>
        </a:p>
      </dgm:t>
    </dgm:pt>
    <dgm:pt modelId="{CCD68E98-771E-2743-A7E5-7F011D90BF9C}" type="parTrans" cxnId="{418FAB42-273D-A242-B0B4-9F5475026E8B}">
      <dgm:prSet/>
      <dgm:spPr/>
      <dgm:t>
        <a:bodyPr/>
        <a:lstStyle/>
        <a:p>
          <a:endParaRPr lang="fr-FR"/>
        </a:p>
      </dgm:t>
    </dgm:pt>
    <dgm:pt modelId="{029A7E8F-B09D-554F-A2B4-43B6E53F6B06}" type="sibTrans" cxnId="{418FAB42-273D-A242-B0B4-9F5475026E8B}">
      <dgm:prSet/>
      <dgm:spPr/>
      <dgm:t>
        <a:bodyPr/>
        <a:lstStyle/>
        <a:p>
          <a:endParaRPr lang="fr-FR"/>
        </a:p>
      </dgm:t>
    </dgm:pt>
    <dgm:pt modelId="{E9824E74-57D0-5B44-983E-695F96161447}">
      <dgm:prSet phldrT="[Texte]" custT="1"/>
      <dgm:spPr/>
      <dgm:t>
        <a:bodyPr/>
        <a:lstStyle/>
        <a:p>
          <a:r>
            <a:rPr lang="en-US" sz="1400" b="1" noProof="0" dirty="0" smtClean="0"/>
            <a:t>Career adaptability </a:t>
          </a:r>
          <a:r>
            <a:rPr lang="en-CA" sz="1400" dirty="0" smtClean="0"/>
            <a:t>(</a:t>
          </a:r>
          <a:r>
            <a:rPr lang="en-CA" sz="1400" i="1" dirty="0" smtClean="0"/>
            <a:t>Stauffer, </a:t>
          </a:r>
          <a:r>
            <a:rPr lang="en-CA" sz="1400" i="1" dirty="0" err="1" smtClean="0"/>
            <a:t>Maggiori</a:t>
          </a:r>
          <a:r>
            <a:rPr lang="en-CA" sz="1400" i="1" dirty="0" smtClean="0"/>
            <a:t>, Froidevaux, and </a:t>
          </a:r>
          <a:r>
            <a:rPr lang="en-CA" sz="1400" i="1" dirty="0" err="1" smtClean="0"/>
            <a:t>Rossier</a:t>
          </a:r>
          <a:r>
            <a:rPr lang="en-CA" sz="1400" i="1" dirty="0" smtClean="0"/>
            <a:t>, 2014)</a:t>
          </a:r>
          <a:endParaRPr lang="en-US" sz="1400" noProof="0" dirty="0"/>
        </a:p>
      </dgm:t>
    </dgm:pt>
    <dgm:pt modelId="{DD11CA6D-1284-BB4C-B833-235F85371D35}" type="parTrans" cxnId="{FA6E39B8-A9CD-DB4A-9126-8A22F73496CB}">
      <dgm:prSet/>
      <dgm:spPr/>
      <dgm:t>
        <a:bodyPr/>
        <a:lstStyle/>
        <a:p>
          <a:endParaRPr lang="fr-FR"/>
        </a:p>
      </dgm:t>
    </dgm:pt>
    <dgm:pt modelId="{285DCFFD-7094-AE45-B32E-DFB2524C9E3F}" type="sibTrans" cxnId="{FA6E39B8-A9CD-DB4A-9126-8A22F73496CB}">
      <dgm:prSet/>
      <dgm:spPr/>
      <dgm:t>
        <a:bodyPr/>
        <a:lstStyle/>
        <a:p>
          <a:endParaRPr lang="fr-FR"/>
        </a:p>
      </dgm:t>
    </dgm:pt>
    <dgm:pt modelId="{BB277896-92E1-774F-886A-ADF6A8D79D14}">
      <dgm:prSet phldrT="[Texte]" custT="1"/>
      <dgm:spPr/>
      <dgm:t>
        <a:bodyPr/>
        <a:lstStyle/>
        <a:p>
          <a:r>
            <a:rPr lang="en-US" sz="1400" b="1" noProof="0" dirty="0" smtClean="0"/>
            <a:t>Self escape behaviors </a:t>
          </a:r>
          <a:r>
            <a:rPr lang="en-CA" sz="1400" dirty="0" smtClean="0"/>
            <a:t>(</a:t>
          </a:r>
          <a:r>
            <a:rPr lang="en-CA" sz="1400" i="1" dirty="0" smtClean="0"/>
            <a:t>Mohr, </a:t>
          </a:r>
          <a:r>
            <a:rPr lang="en-CA" sz="1400" i="1" dirty="0" err="1" smtClean="0"/>
            <a:t>Haverly</a:t>
          </a:r>
          <a:r>
            <a:rPr lang="en-CA" sz="1400" i="1" dirty="0" smtClean="0"/>
            <a:t>, Froidevaux, &amp; Wang, in press)</a:t>
          </a:r>
          <a:endParaRPr lang="en-US" sz="1400" noProof="0" dirty="0"/>
        </a:p>
      </dgm:t>
    </dgm:pt>
    <dgm:pt modelId="{84F491A9-F048-2C42-9929-A9FB8D7F5A6E}" type="parTrans" cxnId="{DCACE8C8-B1AC-F841-BF0D-ADD8A57B8B3F}">
      <dgm:prSet/>
      <dgm:spPr/>
      <dgm:t>
        <a:bodyPr/>
        <a:lstStyle/>
        <a:p>
          <a:endParaRPr lang="fr-FR"/>
        </a:p>
      </dgm:t>
    </dgm:pt>
    <dgm:pt modelId="{69FA1236-DA5B-884F-B541-060467F478A6}" type="sibTrans" cxnId="{DCACE8C8-B1AC-F841-BF0D-ADD8A57B8B3F}">
      <dgm:prSet/>
      <dgm:spPr/>
      <dgm:t>
        <a:bodyPr/>
        <a:lstStyle/>
        <a:p>
          <a:endParaRPr lang="fr-FR"/>
        </a:p>
      </dgm:t>
    </dgm:pt>
    <dgm:pt modelId="{560913ED-5B10-7743-AFB4-7B722E407FA9}">
      <dgm:prSet phldrT="[Texte]" custT="1"/>
      <dgm:spPr/>
      <dgm:t>
        <a:bodyPr/>
        <a:lstStyle/>
        <a:p>
          <a:r>
            <a:rPr lang="en-US" sz="1400" b="1" noProof="0" dirty="0" smtClean="0"/>
            <a:t>Life design and lifespan theories </a:t>
          </a:r>
          <a:r>
            <a:rPr lang="en-US" sz="1400" noProof="0" dirty="0" smtClean="0"/>
            <a:t>(</a:t>
          </a:r>
          <a:r>
            <a:rPr lang="en-CA" sz="1400" i="1" dirty="0" err="1" smtClean="0"/>
            <a:t>Hirschi</a:t>
          </a:r>
          <a:r>
            <a:rPr lang="en-CA" sz="1400" i="1" dirty="0" smtClean="0"/>
            <a:t> &amp; Froidevaux, under review; Nagy, </a:t>
          </a:r>
          <a:r>
            <a:rPr lang="en-CA" sz="1400" i="1" dirty="0" err="1" smtClean="0"/>
            <a:t>Hirschi</a:t>
          </a:r>
          <a:r>
            <a:rPr lang="en-CA" sz="1400" i="1" dirty="0" smtClean="0"/>
            <a:t>, Froidevaux, &amp; </a:t>
          </a:r>
          <a:r>
            <a:rPr lang="en-CA" sz="1400" i="1" dirty="0" err="1" smtClean="0"/>
            <a:t>Baumeler</a:t>
          </a:r>
          <a:r>
            <a:rPr lang="en-CA" sz="1400" i="1" dirty="0" smtClean="0"/>
            <a:t>, in prep)</a:t>
          </a:r>
          <a:endParaRPr lang="en-US" sz="1400" noProof="0" dirty="0"/>
        </a:p>
      </dgm:t>
    </dgm:pt>
    <dgm:pt modelId="{3B6451F9-7324-5247-A221-3639CA4F7BE9}" type="parTrans" cxnId="{B3FC4C74-D5FD-E842-BB2F-A24C081957AA}">
      <dgm:prSet/>
      <dgm:spPr/>
      <dgm:t>
        <a:bodyPr/>
        <a:lstStyle/>
        <a:p>
          <a:endParaRPr lang="fr-FR"/>
        </a:p>
      </dgm:t>
    </dgm:pt>
    <dgm:pt modelId="{E6EF1A0C-A6FB-684A-A8DC-87A0A28491B3}" type="sibTrans" cxnId="{B3FC4C74-D5FD-E842-BB2F-A24C081957AA}">
      <dgm:prSet/>
      <dgm:spPr/>
      <dgm:t>
        <a:bodyPr/>
        <a:lstStyle/>
        <a:p>
          <a:endParaRPr lang="fr-FR"/>
        </a:p>
      </dgm:t>
    </dgm:pt>
    <dgm:pt modelId="{E13F62DE-2EC9-974C-AE1A-28C9382A5B5D}">
      <dgm:prSet phldrT="[Texte]" custT="1"/>
      <dgm:spPr/>
      <dgm:t>
        <a:bodyPr/>
        <a:lstStyle/>
        <a:p>
          <a:r>
            <a:rPr lang="en-US" sz="1400" b="1" noProof="0" dirty="0" smtClean="0">
              <a:solidFill>
                <a:srgbClr val="C00000"/>
              </a:solidFill>
            </a:rPr>
            <a:t>Economic stress and employment </a:t>
          </a:r>
          <a:r>
            <a:rPr lang="en-CA" sz="1400" dirty="0" smtClean="0">
              <a:solidFill>
                <a:srgbClr val="C00000"/>
              </a:solidFill>
            </a:rPr>
            <a:t>(</a:t>
          </a:r>
          <a:r>
            <a:rPr lang="en-CA" sz="1400" i="1" dirty="0" smtClean="0">
              <a:solidFill>
                <a:srgbClr val="C00000"/>
              </a:solidFill>
            </a:rPr>
            <a:t>Froidevaux, </a:t>
          </a:r>
          <a:r>
            <a:rPr lang="en-CA" sz="1400" i="1" dirty="0" err="1" smtClean="0">
              <a:solidFill>
                <a:srgbClr val="C00000"/>
              </a:solidFill>
            </a:rPr>
            <a:t>Koopmann</a:t>
          </a:r>
          <a:r>
            <a:rPr lang="en-CA" sz="1400" i="1" dirty="0" smtClean="0">
              <a:solidFill>
                <a:srgbClr val="C00000"/>
              </a:solidFill>
            </a:rPr>
            <a:t>, Wang, &amp; Bamberger, in prep</a:t>
          </a:r>
          <a:r>
            <a:rPr lang="en-CA" sz="1400" dirty="0" smtClean="0">
              <a:solidFill>
                <a:srgbClr val="C00000"/>
              </a:solidFill>
            </a:rPr>
            <a:t>)</a:t>
          </a:r>
          <a:endParaRPr lang="en-US" sz="1400" noProof="0" dirty="0">
            <a:solidFill>
              <a:srgbClr val="C00000"/>
            </a:solidFill>
          </a:endParaRPr>
        </a:p>
      </dgm:t>
    </dgm:pt>
    <dgm:pt modelId="{94298094-E948-CB40-9E89-AE77423DF722}" type="parTrans" cxnId="{8BBFC083-4DCE-6041-A427-DAA8A9177700}">
      <dgm:prSet/>
      <dgm:spPr/>
      <dgm:t>
        <a:bodyPr/>
        <a:lstStyle/>
        <a:p>
          <a:endParaRPr lang="fr-FR"/>
        </a:p>
      </dgm:t>
    </dgm:pt>
    <dgm:pt modelId="{2C318395-0B3A-554A-8CE0-27B49EB4DA6F}" type="sibTrans" cxnId="{8BBFC083-4DCE-6041-A427-DAA8A9177700}">
      <dgm:prSet/>
      <dgm:spPr/>
      <dgm:t>
        <a:bodyPr/>
        <a:lstStyle/>
        <a:p>
          <a:endParaRPr lang="fr-FR"/>
        </a:p>
      </dgm:t>
    </dgm:pt>
    <dgm:pt modelId="{C4346F0E-2589-5D43-90B1-19704BE8EF75}" type="pres">
      <dgm:prSet presAssocID="{15626B87-2626-AB4A-836B-A0BF8E4FA4B2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F8497630-6DF5-E740-BD5D-DE1B21C1078B}" type="pres">
      <dgm:prSet presAssocID="{FAEE6AB3-ECAA-F84E-8BFC-E9557593A77F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BD1797A-E4E1-A84F-B97B-B9A0FDA63413}" type="pres">
      <dgm:prSet presAssocID="{FAEE6AB3-ECAA-F84E-8BFC-E9557593A77F}" presName="childText1" presStyleLbl="solidAlignAcc1" presStyleIdx="0" presStyleCnt="4" custScaleY="195392" custLinFactNeighborX="41" custLinFactNeighborY="448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27AF32-D184-AC49-8F82-C98F35CDEA5C}" type="pres">
      <dgm:prSet presAssocID="{E68C37EA-E8FE-0044-9E0F-3525CFFE9775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C2CEB6A-6700-5548-9863-F096FC01DA25}" type="pres">
      <dgm:prSet presAssocID="{E68C37EA-E8FE-0044-9E0F-3525CFFE9775}" presName="childText2" presStyleLbl="solidAlignAcc1" presStyleIdx="1" presStyleCnt="4" custScaleY="126345" custLinFactNeighborY="103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3FF955-D3AF-C142-883B-A6AF9B12285C}" type="pres">
      <dgm:prSet presAssocID="{4BF9875B-725F-1043-A808-BBDDA1FEE89A}" presName="parentText3" presStyleLbl="node1" presStyleIdx="2" presStyleCnt="4" custLinFactNeighborX="5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F1CAF24-43B1-6B45-82C9-19745506C99B}" type="pres">
      <dgm:prSet presAssocID="{4BF9875B-725F-1043-A808-BBDDA1FEE89A}" presName="childText3" presStyleLbl="solidAlignAcc1" presStyleIdx="2" presStyleCnt="4" custScaleX="107846" custScaleY="180666" custLinFactNeighborX="4059" custLinFactNeighborY="393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ECF15F-CDDD-3641-A5E3-6CF4BF343524}" type="pres">
      <dgm:prSet presAssocID="{4901D2AF-7E20-B44F-9E26-1373A93B3E7C}" presName="parentText4" presStyleLbl="node1" presStyleIdx="3" presStyleCnt="4" custScaleX="94076" custLinFactNeighborX="4235" custLinFactNeighborY="282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028F9FE-A515-6542-9AB1-F6D68E8AB511}" type="pres">
      <dgm:prSet presAssocID="{4901D2AF-7E20-B44F-9E26-1373A93B3E7C}" presName="childText4" presStyleLbl="solidAlignAcc1" presStyleIdx="3" presStyleCnt="4" custScaleX="94401" custScaleY="93234" custLinFactNeighborX="6014" custLinFactNeighborY="-30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BBFC083-4DCE-6041-A427-DAA8A9177700}" srcId="{FAEE6AB3-ECAA-F84E-8BFC-E9557593A77F}" destId="{E13F62DE-2EC9-974C-AE1A-28C9382A5B5D}" srcOrd="3" destOrd="0" parTransId="{94298094-E948-CB40-9E89-AE77423DF722}" sibTransId="{2C318395-0B3A-554A-8CE0-27B49EB4DA6F}"/>
    <dgm:cxn modelId="{6E9FEDEA-C27B-3643-B9C4-A5E799F0DD4A}" srcId="{15626B87-2626-AB4A-836B-A0BF8E4FA4B2}" destId="{E68C37EA-E8FE-0044-9E0F-3525CFFE9775}" srcOrd="1" destOrd="0" parTransId="{0E01B9CD-BDC7-B445-A855-21191C4B10B3}" sibTransId="{0F70BF8B-549E-2F4D-AE6A-5463850C8CD7}"/>
    <dgm:cxn modelId="{33198D4E-C1A3-F941-A880-F160B4C5AE08}" type="presOf" srcId="{E9824E74-57D0-5B44-983E-695F96161447}" destId="{1BD1797A-E4E1-A84F-B97B-B9A0FDA63413}" srcOrd="0" destOrd="1" presId="urn:microsoft.com/office/officeart/2009/3/layout/IncreasingArrowsProcess"/>
    <dgm:cxn modelId="{0253B3AC-A7DF-8249-AD60-C2D37FA3D776}" srcId="{4901D2AF-7E20-B44F-9E26-1373A93B3E7C}" destId="{085FB677-B9AE-4340-9342-9EB194826847}" srcOrd="2" destOrd="0" parTransId="{DBD079B7-E4E7-7140-A80C-D75F1C401D8D}" sibTransId="{FDC73BBD-EE76-6248-A174-C4A5C846601D}"/>
    <dgm:cxn modelId="{734F8891-35F0-2541-9CDF-2368F43FDC14}" type="presOf" srcId="{E13F62DE-2EC9-974C-AE1A-28C9382A5B5D}" destId="{1BD1797A-E4E1-A84F-B97B-B9A0FDA63413}" srcOrd="0" destOrd="3" presId="urn:microsoft.com/office/officeart/2009/3/layout/IncreasingArrowsProcess"/>
    <dgm:cxn modelId="{E8595FD9-50E2-8346-9F8C-DAF302E6DD94}" srcId="{4BF9875B-725F-1043-A808-BBDDA1FEE89A}" destId="{901CE15C-9970-464C-ADFB-509FCB015F01}" srcOrd="0" destOrd="0" parTransId="{8820701F-DCC7-514D-9AEA-EAA21A447BC3}" sibTransId="{D27805AE-72DA-D64D-9DFD-32EFF62CEB00}"/>
    <dgm:cxn modelId="{34219A7C-DDBF-6A4E-A1A2-F08162A639A9}" srcId="{4BF9875B-725F-1043-A808-BBDDA1FEE89A}" destId="{3480D3D7-B5BC-0A4C-92EF-D3E79694DFEF}" srcOrd="2" destOrd="0" parTransId="{E333A516-5ADA-6946-8013-5ED7F204EB29}" sibTransId="{F7A7E830-971C-9443-8D18-EA4134E67D32}"/>
    <dgm:cxn modelId="{E117F503-83B7-5C47-B656-7788C2ECAB31}" type="presOf" srcId="{E68C37EA-E8FE-0044-9E0F-3525CFFE9775}" destId="{CF27AF32-D184-AC49-8F82-C98F35CDEA5C}" srcOrd="0" destOrd="0" presId="urn:microsoft.com/office/officeart/2009/3/layout/IncreasingArrowsProcess"/>
    <dgm:cxn modelId="{76E5C027-1884-6648-A1DF-120666BBA56D}" type="presOf" srcId="{64100F48-CDF9-404E-9535-9E86C760E0E7}" destId="{E028F9FE-A515-6542-9AB1-F6D68E8AB511}" srcOrd="0" destOrd="1" presId="urn:microsoft.com/office/officeart/2009/3/layout/IncreasingArrowsProcess"/>
    <dgm:cxn modelId="{44F48E09-840D-A54F-A1E5-2FE9BA033196}" srcId="{4BF9875B-725F-1043-A808-BBDDA1FEE89A}" destId="{A93A49A5-9146-4146-BC62-F67DCA2BBADC}" srcOrd="1" destOrd="0" parTransId="{67ECBD35-1416-2D41-8C48-1729C0D27B7C}" sibTransId="{5365C69A-C892-CF4E-95E0-2F3CE0B32FBF}"/>
    <dgm:cxn modelId="{83130F9D-3AE1-EF4A-A11D-126D3895527E}" type="presOf" srcId="{3480D3D7-B5BC-0A4C-92EF-D3E79694DFEF}" destId="{0F1CAF24-43B1-6B45-82C9-19745506C99B}" srcOrd="0" destOrd="2" presId="urn:microsoft.com/office/officeart/2009/3/layout/IncreasingArrowsProcess"/>
    <dgm:cxn modelId="{61AAABC0-3899-E840-B63C-CF949756218D}" type="presOf" srcId="{85A922E1-BFB4-A746-AEBB-F8A9E6C34BEF}" destId="{9C2CEB6A-6700-5548-9863-F096FC01DA25}" srcOrd="0" destOrd="0" presId="urn:microsoft.com/office/officeart/2009/3/layout/IncreasingArrowsProcess"/>
    <dgm:cxn modelId="{B62E6901-87AD-A64F-9A23-E54D358F09D9}" type="presOf" srcId="{BB277896-92E1-774F-886A-ADF6A8D79D14}" destId="{1BD1797A-E4E1-A84F-B97B-B9A0FDA63413}" srcOrd="0" destOrd="4" presId="urn:microsoft.com/office/officeart/2009/3/layout/IncreasingArrowsProcess"/>
    <dgm:cxn modelId="{CFD15A10-610E-BF4F-A3D6-9190F9169781}" srcId="{E68C37EA-E8FE-0044-9E0F-3525CFFE9775}" destId="{95BD75FF-BCC5-0F41-9235-179C35BF33A9}" srcOrd="1" destOrd="0" parTransId="{7C6155E2-B190-4A43-9D7A-9BBDE3D3D2E9}" sibTransId="{27BDD586-3C31-6C49-B51F-F56AB4728FBA}"/>
    <dgm:cxn modelId="{F9B1DB92-269B-8342-A010-4C83CD655226}" type="presOf" srcId="{A93A49A5-9146-4146-BC62-F67DCA2BBADC}" destId="{0F1CAF24-43B1-6B45-82C9-19745506C99B}" srcOrd="0" destOrd="1" presId="urn:microsoft.com/office/officeart/2009/3/layout/IncreasingArrowsProcess"/>
    <dgm:cxn modelId="{B2F7A884-F917-2546-B3D0-524DD25E114D}" type="presOf" srcId="{4901D2AF-7E20-B44F-9E26-1373A93B3E7C}" destId="{CBECF15F-CDDD-3641-A5E3-6CF4BF343524}" srcOrd="0" destOrd="0" presId="urn:microsoft.com/office/officeart/2009/3/layout/IncreasingArrowsProcess"/>
    <dgm:cxn modelId="{0E36C66C-B4DB-4F4A-AAB3-844E90BD6B97}" srcId="{15626B87-2626-AB4A-836B-A0BF8E4FA4B2}" destId="{FAEE6AB3-ECAA-F84E-8BFC-E9557593A77F}" srcOrd="0" destOrd="0" parTransId="{F7309087-7C7F-B447-990B-72DCD19C5EF8}" sibTransId="{AA74095F-A01F-6743-8BC2-7EA99A9F78AA}"/>
    <dgm:cxn modelId="{DCACE8C8-B1AC-F841-BF0D-ADD8A57B8B3F}" srcId="{FAEE6AB3-ECAA-F84E-8BFC-E9557593A77F}" destId="{BB277896-92E1-774F-886A-ADF6A8D79D14}" srcOrd="4" destOrd="0" parTransId="{84F491A9-F048-2C42-9929-A9FB8D7F5A6E}" sibTransId="{69FA1236-DA5B-884F-B541-060467F478A6}"/>
    <dgm:cxn modelId="{E700C720-3BAC-2842-B132-5D406BC0977E}" srcId="{4901D2AF-7E20-B44F-9E26-1373A93B3E7C}" destId="{31A425AC-7ACA-6940-B43F-06088C20E299}" srcOrd="0" destOrd="0" parTransId="{D4316A78-CA1A-8446-A37B-8E68F630FD13}" sibTransId="{ECD99557-4D33-0B44-82E6-F35BEEE59646}"/>
    <dgm:cxn modelId="{9A168F88-50A6-A44C-8C7E-E3F1435009C2}" type="presOf" srcId="{95BD75FF-BCC5-0F41-9235-179C35BF33A9}" destId="{9C2CEB6A-6700-5548-9863-F096FC01DA25}" srcOrd="0" destOrd="1" presId="urn:microsoft.com/office/officeart/2009/3/layout/IncreasingArrowsProcess"/>
    <dgm:cxn modelId="{FA6E39B8-A9CD-DB4A-9126-8A22F73496CB}" srcId="{FAEE6AB3-ECAA-F84E-8BFC-E9557593A77F}" destId="{E9824E74-57D0-5B44-983E-695F96161447}" srcOrd="1" destOrd="0" parTransId="{DD11CA6D-1284-BB4C-B833-235F85371D35}" sibTransId="{285DCFFD-7094-AE45-B32E-DFB2524C9E3F}"/>
    <dgm:cxn modelId="{969F66E9-CA41-B842-BD7D-2523C7988CA1}" srcId="{E68C37EA-E8FE-0044-9E0F-3525CFFE9775}" destId="{85A922E1-BFB4-A746-AEBB-F8A9E6C34BEF}" srcOrd="0" destOrd="0" parTransId="{75C74D5F-74C0-A54D-9E39-EFFD410EEA9C}" sibTransId="{67673479-38C1-4643-A2AC-90EB10A0A78A}"/>
    <dgm:cxn modelId="{F28F4792-2D17-2649-A6F1-342C96F54A1C}" type="presOf" srcId="{15626B87-2626-AB4A-836B-A0BF8E4FA4B2}" destId="{C4346F0E-2589-5D43-90B1-19704BE8EF75}" srcOrd="0" destOrd="0" presId="urn:microsoft.com/office/officeart/2009/3/layout/IncreasingArrowsProcess"/>
    <dgm:cxn modelId="{9CDDFB48-D9F0-7842-8EA5-23E7862E7EC8}" srcId="{4901D2AF-7E20-B44F-9E26-1373A93B3E7C}" destId="{64100F48-CDF9-404E-9535-9E86C760E0E7}" srcOrd="1" destOrd="0" parTransId="{F6DB7C92-C98E-DA43-BF63-52737DE42CD4}" sibTransId="{81006333-0357-834B-ABBF-BE6D1F1D91FE}"/>
    <dgm:cxn modelId="{B3FC4C74-D5FD-E842-BB2F-A24C081957AA}" srcId="{FAEE6AB3-ECAA-F84E-8BFC-E9557593A77F}" destId="{560913ED-5B10-7743-AFB4-7B722E407FA9}" srcOrd="2" destOrd="0" parTransId="{3B6451F9-7324-5247-A221-3639CA4F7BE9}" sibTransId="{E6EF1A0C-A6FB-684A-A8DC-87A0A28491B3}"/>
    <dgm:cxn modelId="{7C0B6777-D235-EC41-B853-19AC7618BC05}" srcId="{15626B87-2626-AB4A-836B-A0BF8E4FA4B2}" destId="{4901D2AF-7E20-B44F-9E26-1373A93B3E7C}" srcOrd="3" destOrd="0" parTransId="{15498D76-76D9-EF4C-A373-8DE85F6E5182}" sibTransId="{9D601CB3-1B08-F54F-8F3A-02348A42C9B6}"/>
    <dgm:cxn modelId="{9709C4F3-F253-EE42-9FD9-5D55B2D47574}" srcId="{15626B87-2626-AB4A-836B-A0BF8E4FA4B2}" destId="{4BF9875B-725F-1043-A808-BBDDA1FEE89A}" srcOrd="2" destOrd="0" parTransId="{05A8C8C8-FC99-2542-9411-37DAFD522F1D}" sibTransId="{94FCF715-0FF0-E143-80BB-CE37071B26B1}"/>
    <dgm:cxn modelId="{5555C27C-94F7-D243-ADCE-DFB9F9A448A1}" type="presOf" srcId="{31A425AC-7ACA-6940-B43F-06088C20E299}" destId="{E028F9FE-A515-6542-9AB1-F6D68E8AB511}" srcOrd="0" destOrd="0" presId="urn:microsoft.com/office/officeart/2009/3/layout/IncreasingArrowsProcess"/>
    <dgm:cxn modelId="{B6B2EFEB-BF34-4B40-A6D0-D9813D1C6BA7}" type="presOf" srcId="{FAEE6AB3-ECAA-F84E-8BFC-E9557593A77F}" destId="{F8497630-6DF5-E740-BD5D-DE1B21C1078B}" srcOrd="0" destOrd="0" presId="urn:microsoft.com/office/officeart/2009/3/layout/IncreasingArrowsProcess"/>
    <dgm:cxn modelId="{482A85C2-9821-5844-9FBE-C9F95BA5CC33}" type="presOf" srcId="{560913ED-5B10-7743-AFB4-7B722E407FA9}" destId="{1BD1797A-E4E1-A84F-B97B-B9A0FDA63413}" srcOrd="0" destOrd="2" presId="urn:microsoft.com/office/officeart/2009/3/layout/IncreasingArrowsProcess"/>
    <dgm:cxn modelId="{251B65CC-553A-974A-B0D6-21C3AB5F4A4C}" type="presOf" srcId="{901CE15C-9970-464C-ADFB-509FCB015F01}" destId="{0F1CAF24-43B1-6B45-82C9-19745506C99B}" srcOrd="0" destOrd="0" presId="urn:microsoft.com/office/officeart/2009/3/layout/IncreasingArrowsProcess"/>
    <dgm:cxn modelId="{40AB14ED-6AE3-A947-88F9-64CF4BCE4CDD}" type="presOf" srcId="{EBB9A42D-AA42-5B4B-9D3E-97EA24333A76}" destId="{1BD1797A-E4E1-A84F-B97B-B9A0FDA63413}" srcOrd="0" destOrd="0" presId="urn:microsoft.com/office/officeart/2009/3/layout/IncreasingArrowsProcess"/>
    <dgm:cxn modelId="{418FAB42-273D-A242-B0B4-9F5475026E8B}" srcId="{FAEE6AB3-ECAA-F84E-8BFC-E9557593A77F}" destId="{EBB9A42D-AA42-5B4B-9D3E-97EA24333A76}" srcOrd="0" destOrd="0" parTransId="{CCD68E98-771E-2743-A7E5-7F011D90BF9C}" sibTransId="{029A7E8F-B09D-554F-A2B4-43B6E53F6B06}"/>
    <dgm:cxn modelId="{5BFBC26F-E448-1F4A-8F3D-E54EFFB5CCFE}" type="presOf" srcId="{4BF9875B-725F-1043-A808-BBDDA1FEE89A}" destId="{E63FF955-D3AF-C142-883B-A6AF9B12285C}" srcOrd="0" destOrd="0" presId="urn:microsoft.com/office/officeart/2009/3/layout/IncreasingArrowsProcess"/>
    <dgm:cxn modelId="{DA547D85-01AA-984C-892E-1326B84A373D}" type="presOf" srcId="{085FB677-B9AE-4340-9342-9EB194826847}" destId="{E028F9FE-A515-6542-9AB1-F6D68E8AB511}" srcOrd="0" destOrd="2" presId="urn:microsoft.com/office/officeart/2009/3/layout/IncreasingArrowsProcess"/>
    <dgm:cxn modelId="{8F9A0369-F14F-1D4F-B685-BB1257DA700B}" type="presParOf" srcId="{C4346F0E-2589-5D43-90B1-19704BE8EF75}" destId="{F8497630-6DF5-E740-BD5D-DE1B21C1078B}" srcOrd="0" destOrd="0" presId="urn:microsoft.com/office/officeart/2009/3/layout/IncreasingArrowsProcess"/>
    <dgm:cxn modelId="{42ED1336-274B-514D-8F7C-4A4217C734C5}" type="presParOf" srcId="{C4346F0E-2589-5D43-90B1-19704BE8EF75}" destId="{1BD1797A-E4E1-A84F-B97B-B9A0FDA63413}" srcOrd="1" destOrd="0" presId="urn:microsoft.com/office/officeart/2009/3/layout/IncreasingArrowsProcess"/>
    <dgm:cxn modelId="{7F2381F5-8C42-2D4A-A6E3-A90318424CC3}" type="presParOf" srcId="{C4346F0E-2589-5D43-90B1-19704BE8EF75}" destId="{CF27AF32-D184-AC49-8F82-C98F35CDEA5C}" srcOrd="2" destOrd="0" presId="urn:microsoft.com/office/officeart/2009/3/layout/IncreasingArrowsProcess"/>
    <dgm:cxn modelId="{4FFD3E80-198E-EA4C-B380-D13CCB19A55C}" type="presParOf" srcId="{C4346F0E-2589-5D43-90B1-19704BE8EF75}" destId="{9C2CEB6A-6700-5548-9863-F096FC01DA25}" srcOrd="3" destOrd="0" presId="urn:microsoft.com/office/officeart/2009/3/layout/IncreasingArrowsProcess"/>
    <dgm:cxn modelId="{43505B61-D82C-7B46-8CE2-466FA167573B}" type="presParOf" srcId="{C4346F0E-2589-5D43-90B1-19704BE8EF75}" destId="{E63FF955-D3AF-C142-883B-A6AF9B12285C}" srcOrd="4" destOrd="0" presId="urn:microsoft.com/office/officeart/2009/3/layout/IncreasingArrowsProcess"/>
    <dgm:cxn modelId="{BB116F9E-A989-994C-B8F3-64EF1BBE7BFA}" type="presParOf" srcId="{C4346F0E-2589-5D43-90B1-19704BE8EF75}" destId="{0F1CAF24-43B1-6B45-82C9-19745506C99B}" srcOrd="5" destOrd="0" presId="urn:microsoft.com/office/officeart/2009/3/layout/IncreasingArrowsProcess"/>
    <dgm:cxn modelId="{BF537369-EE42-2B4E-A9C5-14F4E6A4FDB4}" type="presParOf" srcId="{C4346F0E-2589-5D43-90B1-19704BE8EF75}" destId="{CBECF15F-CDDD-3641-A5E3-6CF4BF343524}" srcOrd="6" destOrd="0" presId="urn:microsoft.com/office/officeart/2009/3/layout/IncreasingArrowsProcess"/>
    <dgm:cxn modelId="{C02C399D-39B1-104A-9798-9FAD0BF93A3F}" type="presParOf" srcId="{C4346F0E-2589-5D43-90B1-19704BE8EF75}" destId="{E028F9FE-A515-6542-9AB1-F6D68E8AB511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42437-3B41-1440-814D-C122709C019A}">
      <dsp:nvSpPr>
        <dsp:cNvPr id="0" name=""/>
        <dsp:cNvSpPr/>
      </dsp:nvSpPr>
      <dsp:spPr>
        <a:xfrm>
          <a:off x="2550951" y="2786"/>
          <a:ext cx="2912342" cy="291234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alpha val="5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C3E4FA2-37CF-1448-A34B-0FF05B17E03E}">
      <dsp:nvSpPr>
        <dsp:cNvPr id="0" name=""/>
        <dsp:cNvSpPr/>
      </dsp:nvSpPr>
      <dsp:spPr>
        <a:xfrm>
          <a:off x="2688718" y="125104"/>
          <a:ext cx="524221" cy="52422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alpha val="5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0736562-79BC-A144-8F1F-D6A89C200306}">
      <dsp:nvSpPr>
        <dsp:cNvPr id="0" name=""/>
        <dsp:cNvSpPr/>
      </dsp:nvSpPr>
      <dsp:spPr>
        <a:xfrm>
          <a:off x="2950829" y="125104"/>
          <a:ext cx="2804019" cy="524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err="1" smtClean="0"/>
            <a:t>University</a:t>
          </a:r>
          <a:r>
            <a:rPr lang="fr-FR" sz="2300" kern="1200" dirty="0" smtClean="0"/>
            <a:t> of Florida</a:t>
          </a:r>
          <a:endParaRPr lang="fr-FR" sz="2300" kern="1200" dirty="0"/>
        </a:p>
      </dsp:txBody>
      <dsp:txXfrm>
        <a:off x="2950829" y="125104"/>
        <a:ext cx="2804019" cy="524221"/>
      </dsp:txXfrm>
    </dsp:sp>
    <dsp:sp modelId="{84B91386-AD3F-F04E-B373-8C8E308EA470}">
      <dsp:nvSpPr>
        <dsp:cNvPr id="0" name=""/>
        <dsp:cNvSpPr/>
      </dsp:nvSpPr>
      <dsp:spPr>
        <a:xfrm>
          <a:off x="2950829" y="649326"/>
          <a:ext cx="2804019" cy="580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Since</a:t>
          </a:r>
          <a:r>
            <a:rPr lang="fr-FR" sz="1800" kern="1200" dirty="0" smtClean="0"/>
            <a:t> 2016 </a:t>
          </a:r>
          <a:r>
            <a:rPr lang="fr-FR" sz="1800" kern="1200" dirty="0" err="1" smtClean="0"/>
            <a:t>Visiting</a:t>
          </a:r>
          <a:r>
            <a:rPr lang="fr-FR" sz="1800" kern="1200" dirty="0" smtClean="0"/>
            <a:t> Postdoctoral </a:t>
          </a:r>
          <a:r>
            <a:rPr lang="fr-FR" sz="1800" kern="1200" dirty="0" err="1" smtClean="0"/>
            <a:t>Researcher</a:t>
          </a:r>
          <a:endParaRPr lang="fr-FR" sz="1800" kern="1200" dirty="0"/>
        </a:p>
      </dsp:txBody>
      <dsp:txXfrm>
        <a:off x="2950829" y="649326"/>
        <a:ext cx="2804019" cy="580508"/>
      </dsp:txXfrm>
    </dsp:sp>
    <dsp:sp modelId="{68732E46-C173-1E45-81A6-A874DD198588}">
      <dsp:nvSpPr>
        <dsp:cNvPr id="0" name=""/>
        <dsp:cNvSpPr/>
      </dsp:nvSpPr>
      <dsp:spPr>
        <a:xfrm>
          <a:off x="2950829" y="1229834"/>
          <a:ext cx="95262" cy="9526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alpha val="5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781EF74-6C8D-AA44-8731-5FECAF99FA30}">
      <dsp:nvSpPr>
        <dsp:cNvPr id="0" name=""/>
        <dsp:cNvSpPr/>
      </dsp:nvSpPr>
      <dsp:spPr>
        <a:xfrm>
          <a:off x="2950829" y="1325097"/>
          <a:ext cx="2804019" cy="580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Swiss</a:t>
          </a:r>
          <a:r>
            <a:rPr lang="fr-FR" sz="1800" kern="1200" dirty="0" smtClean="0"/>
            <a:t> National Science </a:t>
          </a:r>
          <a:r>
            <a:rPr lang="fr-FR" sz="1800" kern="1200" dirty="0" err="1" smtClean="0"/>
            <a:t>Foundation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Fellow</a:t>
          </a:r>
          <a:endParaRPr lang="fr-FR" sz="1800" kern="1200" dirty="0"/>
        </a:p>
      </dsp:txBody>
      <dsp:txXfrm>
        <a:off x="2950829" y="1325097"/>
        <a:ext cx="2804019" cy="580508"/>
      </dsp:txXfrm>
    </dsp:sp>
    <dsp:sp modelId="{17FC9B3D-1ADE-144E-B809-3503701DB5E6}">
      <dsp:nvSpPr>
        <dsp:cNvPr id="0" name=""/>
        <dsp:cNvSpPr/>
      </dsp:nvSpPr>
      <dsp:spPr>
        <a:xfrm>
          <a:off x="2550951" y="2629982"/>
          <a:ext cx="2912342" cy="291234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alpha val="5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5169AB7-4E94-EB4A-9371-81FA29318C52}">
      <dsp:nvSpPr>
        <dsp:cNvPr id="0" name=""/>
        <dsp:cNvSpPr/>
      </dsp:nvSpPr>
      <dsp:spPr>
        <a:xfrm>
          <a:off x="2688718" y="2752300"/>
          <a:ext cx="524221" cy="52422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alpha val="5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506E1E-E2EB-DC43-974B-6A791795AEA0}">
      <dsp:nvSpPr>
        <dsp:cNvPr id="0" name=""/>
        <dsp:cNvSpPr/>
      </dsp:nvSpPr>
      <dsp:spPr>
        <a:xfrm>
          <a:off x="2950829" y="2752300"/>
          <a:ext cx="2804019" cy="524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err="1" smtClean="0"/>
            <a:t>University</a:t>
          </a:r>
          <a:r>
            <a:rPr lang="fr-FR" sz="2300" kern="1200" dirty="0" smtClean="0"/>
            <a:t> of Lausanne</a:t>
          </a:r>
          <a:endParaRPr lang="fr-FR" sz="2300" kern="1200" dirty="0"/>
        </a:p>
      </dsp:txBody>
      <dsp:txXfrm>
        <a:off x="2950829" y="2752300"/>
        <a:ext cx="2804019" cy="524221"/>
      </dsp:txXfrm>
    </dsp:sp>
    <dsp:sp modelId="{C4430751-AB1F-7D44-88D3-7431BD6BE516}">
      <dsp:nvSpPr>
        <dsp:cNvPr id="0" name=""/>
        <dsp:cNvSpPr/>
      </dsp:nvSpPr>
      <dsp:spPr>
        <a:xfrm>
          <a:off x="2950829" y="3276522"/>
          <a:ext cx="2804019" cy="30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2011-2016 </a:t>
          </a:r>
          <a:r>
            <a:rPr lang="fr-FR" sz="1800" kern="1200" dirty="0" err="1" smtClean="0"/>
            <a:t>Ph.D</a:t>
          </a:r>
          <a:r>
            <a:rPr lang="fr-FR" sz="1800" kern="1200" dirty="0" smtClean="0"/>
            <a:t>.</a:t>
          </a:r>
          <a:endParaRPr lang="fr-FR" sz="1800" kern="1200" dirty="0"/>
        </a:p>
      </dsp:txBody>
      <dsp:txXfrm>
        <a:off x="2950829" y="3276522"/>
        <a:ext cx="2804019" cy="300105"/>
      </dsp:txXfrm>
    </dsp:sp>
    <dsp:sp modelId="{0636A3FD-DA4F-6D43-929F-DB5248F0FE50}">
      <dsp:nvSpPr>
        <dsp:cNvPr id="0" name=""/>
        <dsp:cNvSpPr/>
      </dsp:nvSpPr>
      <dsp:spPr>
        <a:xfrm>
          <a:off x="2950829" y="3576627"/>
          <a:ext cx="90720" cy="9072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alpha val="5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A5D7F6C-9D16-0642-A23B-FED3D7E33704}">
      <dsp:nvSpPr>
        <dsp:cNvPr id="0" name=""/>
        <dsp:cNvSpPr/>
      </dsp:nvSpPr>
      <dsp:spPr>
        <a:xfrm>
          <a:off x="2950829" y="3667347"/>
          <a:ext cx="2804019" cy="552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2006-2011 </a:t>
          </a:r>
          <a:r>
            <a:rPr lang="fr-FR" sz="1800" kern="1200" dirty="0" err="1" smtClean="0"/>
            <a:t>Career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counselor</a:t>
          </a:r>
          <a:r>
            <a:rPr lang="fr-FR" sz="1800" kern="1200" dirty="0" smtClean="0"/>
            <a:t> Master </a:t>
          </a:r>
          <a:r>
            <a:rPr lang="fr-FR" sz="1800" kern="1200" dirty="0" err="1" smtClean="0"/>
            <a:t>degree</a:t>
          </a:r>
          <a:r>
            <a:rPr lang="fr-FR" sz="1800" kern="1200" dirty="0" smtClean="0"/>
            <a:t> </a:t>
          </a:r>
          <a:endParaRPr lang="fr-FR" sz="1800" kern="1200" dirty="0"/>
        </a:p>
      </dsp:txBody>
      <dsp:txXfrm>
        <a:off x="2950829" y="3667347"/>
        <a:ext cx="2804019" cy="5528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53C26-243A-A049-8469-E7B6454F57BE}">
      <dsp:nvSpPr>
        <dsp:cNvPr id="0" name=""/>
        <dsp:cNvSpPr/>
      </dsp:nvSpPr>
      <dsp:spPr>
        <a:xfrm>
          <a:off x="0" y="814097"/>
          <a:ext cx="7924800" cy="1153731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83155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Planning – 55+</a:t>
          </a:r>
          <a:endParaRPr lang="en-US" sz="1800" kern="1200" noProof="0" dirty="0"/>
        </a:p>
      </dsp:txBody>
      <dsp:txXfrm>
        <a:off x="0" y="1102530"/>
        <a:ext cx="7636367" cy="576865"/>
      </dsp:txXfrm>
    </dsp:sp>
    <dsp:sp modelId="{8CDA7EDB-1C28-314C-8A15-D498D6D68761}">
      <dsp:nvSpPr>
        <dsp:cNvPr id="0" name=""/>
        <dsp:cNvSpPr/>
      </dsp:nvSpPr>
      <dsp:spPr>
        <a:xfrm>
          <a:off x="0" y="1705673"/>
          <a:ext cx="1826666" cy="21340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Explore different issues of late careers &amp; retirement</a:t>
          </a:r>
          <a:endParaRPr lang="en-US" sz="1800" kern="1200" noProof="0" dirty="0"/>
        </a:p>
      </dsp:txBody>
      <dsp:txXfrm>
        <a:off x="0" y="1705673"/>
        <a:ext cx="1826666" cy="2134056"/>
      </dsp:txXfrm>
    </dsp:sp>
    <dsp:sp modelId="{C6686158-702D-2549-A437-1ABD4B9A6600}">
      <dsp:nvSpPr>
        <dsp:cNvPr id="0" name=""/>
        <dsp:cNvSpPr/>
      </dsp:nvSpPr>
      <dsp:spPr>
        <a:xfrm>
          <a:off x="1826666" y="1198538"/>
          <a:ext cx="6098133" cy="1153731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83155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Decision-making</a:t>
          </a:r>
          <a:endParaRPr lang="en-US" sz="1800" kern="1200" noProof="0" dirty="0"/>
        </a:p>
      </dsp:txBody>
      <dsp:txXfrm>
        <a:off x="1826666" y="1486971"/>
        <a:ext cx="5809700" cy="576865"/>
      </dsp:txXfrm>
    </dsp:sp>
    <dsp:sp modelId="{F485EBC8-A93F-2542-B854-85120FA94322}">
      <dsp:nvSpPr>
        <dsp:cNvPr id="0" name=""/>
        <dsp:cNvSpPr/>
      </dsp:nvSpPr>
      <dsp:spPr>
        <a:xfrm>
          <a:off x="1826666" y="2090114"/>
          <a:ext cx="1826666" cy="20796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smtClean="0"/>
            <a:t>When to retire</a:t>
          </a:r>
          <a:endParaRPr lang="en-US" sz="1800" kern="1200" noProof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smtClean="0"/>
            <a:t>How to retire</a:t>
          </a:r>
          <a:endParaRPr lang="en-US" sz="1800" kern="1200" noProof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smtClean="0"/>
            <a:t>What to retire to</a:t>
          </a:r>
          <a:endParaRPr lang="en-US" sz="1800" kern="1200" noProof="0"/>
        </a:p>
      </dsp:txBody>
      <dsp:txXfrm>
        <a:off x="1826666" y="2090114"/>
        <a:ext cx="1826666" cy="2079661"/>
      </dsp:txXfrm>
    </dsp:sp>
    <dsp:sp modelId="{E63FF955-D3AF-C142-883B-A6AF9B12285C}">
      <dsp:nvSpPr>
        <dsp:cNvPr id="0" name=""/>
        <dsp:cNvSpPr/>
      </dsp:nvSpPr>
      <dsp:spPr>
        <a:xfrm>
          <a:off x="3653332" y="1582979"/>
          <a:ext cx="4271467" cy="1153731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83155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Adjustment – 65+</a:t>
          </a:r>
          <a:endParaRPr lang="en-US" sz="1800" kern="1200" noProof="0" dirty="0"/>
        </a:p>
      </dsp:txBody>
      <dsp:txXfrm>
        <a:off x="3653332" y="1871412"/>
        <a:ext cx="3983034" cy="576865"/>
      </dsp:txXfrm>
    </dsp:sp>
    <dsp:sp modelId="{0F1CAF24-43B1-6B45-82C9-19745506C99B}">
      <dsp:nvSpPr>
        <dsp:cNvPr id="0" name=""/>
        <dsp:cNvSpPr/>
      </dsp:nvSpPr>
      <dsp:spPr>
        <a:xfrm>
          <a:off x="3653332" y="2474555"/>
          <a:ext cx="1826666" cy="20935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Getting used to changes</a:t>
          </a:r>
          <a:endParaRPr lang="en-US" sz="1800" kern="1200" noProof="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Achieve psychological comfort</a:t>
          </a:r>
          <a:endParaRPr lang="en-US" sz="1800" kern="1200" noProof="0" dirty="0"/>
        </a:p>
      </dsp:txBody>
      <dsp:txXfrm>
        <a:off x="3653332" y="2474555"/>
        <a:ext cx="1826666" cy="2093567"/>
      </dsp:txXfrm>
    </dsp:sp>
    <dsp:sp modelId="{CBECF15F-CDDD-3641-A5E3-6CF4BF343524}">
      <dsp:nvSpPr>
        <dsp:cNvPr id="0" name=""/>
        <dsp:cNvSpPr/>
      </dsp:nvSpPr>
      <dsp:spPr>
        <a:xfrm>
          <a:off x="5479999" y="1967420"/>
          <a:ext cx="2444800" cy="1153731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83155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Bridge employment</a:t>
          </a:r>
          <a:endParaRPr lang="en-US" sz="1800" kern="1200" noProof="0" dirty="0"/>
        </a:p>
      </dsp:txBody>
      <dsp:txXfrm>
        <a:off x="5479999" y="2255853"/>
        <a:ext cx="2156367" cy="576865"/>
      </dsp:txXfrm>
    </dsp:sp>
    <dsp:sp modelId="{E028F9FE-A515-6542-9AB1-F6D68E8AB511}">
      <dsp:nvSpPr>
        <dsp:cNvPr id="0" name=""/>
        <dsp:cNvSpPr/>
      </dsp:nvSpPr>
      <dsp:spPr>
        <a:xfrm>
          <a:off x="5479999" y="2858996"/>
          <a:ext cx="1843308" cy="21181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Career/ organization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Full-time to part-time</a:t>
          </a:r>
          <a:endParaRPr lang="en-US" sz="1800" kern="1200" noProof="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Employed to self-employed</a:t>
          </a:r>
          <a:endParaRPr lang="en-US" sz="1800" kern="1200" noProof="0" dirty="0"/>
        </a:p>
      </dsp:txBody>
      <dsp:txXfrm>
        <a:off x="5479999" y="2858996"/>
        <a:ext cx="1843308" cy="21181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97630-6DF5-E740-BD5D-DE1B21C1078B}">
      <dsp:nvSpPr>
        <dsp:cNvPr id="0" name=""/>
        <dsp:cNvSpPr/>
      </dsp:nvSpPr>
      <dsp:spPr>
        <a:xfrm>
          <a:off x="75411" y="1170069"/>
          <a:ext cx="8425910" cy="1226685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947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noProof="0" dirty="0" smtClean="0"/>
            <a:t>Career development</a:t>
          </a:r>
          <a:endParaRPr lang="en-US" sz="1700" kern="1200" noProof="0" dirty="0"/>
        </a:p>
      </dsp:txBody>
      <dsp:txXfrm>
        <a:off x="75411" y="1476740"/>
        <a:ext cx="8119239" cy="613343"/>
      </dsp:txXfrm>
    </dsp:sp>
    <dsp:sp modelId="{1BD1797A-E4E1-A84F-B97B-B9A0FDA63413}">
      <dsp:nvSpPr>
        <dsp:cNvPr id="0" name=""/>
        <dsp:cNvSpPr/>
      </dsp:nvSpPr>
      <dsp:spPr>
        <a:xfrm>
          <a:off x="76208" y="2054513"/>
          <a:ext cx="1942172" cy="44334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Hope</a:t>
          </a:r>
          <a:r>
            <a:rPr lang="en-US" sz="1400" kern="1200" noProof="0" dirty="0" smtClean="0"/>
            <a:t> </a:t>
          </a:r>
          <a:r>
            <a:rPr lang="en-CA" sz="1400" kern="1200" dirty="0" smtClean="0"/>
            <a:t>(</a:t>
          </a:r>
          <a:r>
            <a:rPr lang="en-CA" sz="1400" i="1" kern="1200" dirty="0" err="1" smtClean="0"/>
            <a:t>Hirschi</a:t>
          </a:r>
          <a:r>
            <a:rPr lang="en-CA" sz="1400" i="1" kern="1200" dirty="0" smtClean="0"/>
            <a:t>, </a:t>
          </a:r>
          <a:r>
            <a:rPr lang="en-CA" sz="1400" i="1" kern="1200" dirty="0" err="1" smtClean="0"/>
            <a:t>Abessolo</a:t>
          </a:r>
          <a:r>
            <a:rPr lang="en-CA" sz="1400" i="1" kern="1200" dirty="0" smtClean="0"/>
            <a:t>, &amp; Froidevaux, 2015)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Career adaptability </a:t>
          </a:r>
          <a:r>
            <a:rPr lang="en-CA" sz="1400" kern="1200" dirty="0" smtClean="0"/>
            <a:t>(</a:t>
          </a:r>
          <a:r>
            <a:rPr lang="en-CA" sz="1400" i="1" kern="1200" dirty="0" smtClean="0"/>
            <a:t>Stauffer, </a:t>
          </a:r>
          <a:r>
            <a:rPr lang="en-CA" sz="1400" i="1" kern="1200" dirty="0" err="1" smtClean="0"/>
            <a:t>Maggiori</a:t>
          </a:r>
          <a:r>
            <a:rPr lang="en-CA" sz="1400" i="1" kern="1200" dirty="0" smtClean="0"/>
            <a:t>, Froidevaux, and </a:t>
          </a:r>
          <a:r>
            <a:rPr lang="en-CA" sz="1400" i="1" kern="1200" dirty="0" err="1" smtClean="0"/>
            <a:t>Rossier</a:t>
          </a:r>
          <a:r>
            <a:rPr lang="en-CA" sz="1400" i="1" kern="1200" dirty="0" smtClean="0"/>
            <a:t>, 2014)</a:t>
          </a:r>
          <a:endParaRPr lang="en-US" sz="1400" kern="1200" noProof="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Life design and lifespan theories </a:t>
          </a:r>
          <a:r>
            <a:rPr lang="en-US" sz="1400" kern="1200" noProof="0" dirty="0" smtClean="0"/>
            <a:t>(</a:t>
          </a:r>
          <a:r>
            <a:rPr lang="en-CA" sz="1400" i="1" kern="1200" dirty="0" err="1" smtClean="0"/>
            <a:t>Hirschi</a:t>
          </a:r>
          <a:r>
            <a:rPr lang="en-CA" sz="1400" i="1" kern="1200" dirty="0" smtClean="0"/>
            <a:t> &amp; Froidevaux, under review; Nagy, </a:t>
          </a:r>
          <a:r>
            <a:rPr lang="en-CA" sz="1400" i="1" kern="1200" dirty="0" err="1" smtClean="0"/>
            <a:t>Hirschi</a:t>
          </a:r>
          <a:r>
            <a:rPr lang="en-CA" sz="1400" i="1" kern="1200" dirty="0" smtClean="0"/>
            <a:t>, Froidevaux, &amp; </a:t>
          </a:r>
          <a:r>
            <a:rPr lang="en-CA" sz="1400" i="1" kern="1200" dirty="0" err="1" smtClean="0"/>
            <a:t>Baumeler</a:t>
          </a:r>
          <a:r>
            <a:rPr lang="en-CA" sz="1400" i="1" kern="1200" dirty="0" smtClean="0"/>
            <a:t>, in prep)</a:t>
          </a:r>
          <a:endParaRPr lang="en-US" sz="1400" kern="1200" noProof="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Economic stress and employment </a:t>
          </a:r>
          <a:r>
            <a:rPr lang="en-CA" sz="1400" kern="1200" dirty="0" smtClean="0"/>
            <a:t>(</a:t>
          </a:r>
          <a:r>
            <a:rPr lang="en-CA" sz="1400" i="1" kern="1200" dirty="0" smtClean="0"/>
            <a:t>Froidevaux, </a:t>
          </a:r>
          <a:r>
            <a:rPr lang="en-CA" sz="1400" i="1" kern="1200" dirty="0" err="1" smtClean="0"/>
            <a:t>Koopmann</a:t>
          </a:r>
          <a:r>
            <a:rPr lang="en-CA" sz="1400" i="1" kern="1200" dirty="0" smtClean="0"/>
            <a:t>, Wang, &amp; Bamberger, in prep</a:t>
          </a:r>
          <a:r>
            <a:rPr lang="en-CA" sz="1400" kern="1200" dirty="0" smtClean="0"/>
            <a:t>)</a:t>
          </a:r>
          <a:endParaRPr lang="en-US" sz="1400" kern="1200" noProof="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Self escape behaviors </a:t>
          </a:r>
          <a:r>
            <a:rPr lang="en-CA" sz="1400" kern="1200" dirty="0" smtClean="0"/>
            <a:t>(</a:t>
          </a:r>
          <a:r>
            <a:rPr lang="en-CA" sz="1400" i="1" kern="1200" dirty="0" smtClean="0"/>
            <a:t>Mohr, </a:t>
          </a:r>
          <a:r>
            <a:rPr lang="en-CA" sz="1400" i="1" kern="1200" dirty="0" err="1" smtClean="0"/>
            <a:t>Haverly</a:t>
          </a:r>
          <a:r>
            <a:rPr lang="en-CA" sz="1400" i="1" kern="1200" dirty="0" smtClean="0"/>
            <a:t>, Froidevaux, &amp; Wang, in press)</a:t>
          </a:r>
          <a:endParaRPr lang="en-US" sz="1400" kern="1200" noProof="0" dirty="0"/>
        </a:p>
      </dsp:txBody>
      <dsp:txXfrm>
        <a:off x="76208" y="2054513"/>
        <a:ext cx="1942172" cy="4433443"/>
      </dsp:txXfrm>
    </dsp:sp>
    <dsp:sp modelId="{CF27AF32-D184-AC49-8F82-C98F35CDEA5C}">
      <dsp:nvSpPr>
        <dsp:cNvPr id="0" name=""/>
        <dsp:cNvSpPr/>
      </dsp:nvSpPr>
      <dsp:spPr>
        <a:xfrm>
          <a:off x="2017584" y="1578819"/>
          <a:ext cx="6483737" cy="1226685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947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noProof="0" dirty="0" smtClean="0"/>
            <a:t>Planning &amp; adjustment</a:t>
          </a:r>
          <a:endParaRPr lang="en-US" sz="1700" kern="1200" noProof="0" dirty="0"/>
        </a:p>
      </dsp:txBody>
      <dsp:txXfrm>
        <a:off x="2017584" y="1885490"/>
        <a:ext cx="6177066" cy="613343"/>
      </dsp:txXfrm>
    </dsp:sp>
    <dsp:sp modelId="{9C2CEB6A-6700-5548-9863-F096FC01DA25}">
      <dsp:nvSpPr>
        <dsp:cNvPr id="0" name=""/>
        <dsp:cNvSpPr/>
      </dsp:nvSpPr>
      <dsp:spPr>
        <a:xfrm>
          <a:off x="2017584" y="2464097"/>
          <a:ext cx="1942172" cy="27936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noProof="0" dirty="0" smtClean="0"/>
            <a:t>Antecedents and outcomes review </a:t>
          </a:r>
          <a:r>
            <a:rPr lang="en-US" sz="1500" kern="1200" noProof="0" dirty="0" smtClean="0"/>
            <a:t>(</a:t>
          </a:r>
          <a:r>
            <a:rPr lang="en-CA" sz="1500" i="1" kern="1200" dirty="0" smtClean="0"/>
            <a:t>Froidevaux, Baumann, </a:t>
          </a:r>
          <a:r>
            <a:rPr lang="en-CA" sz="1500" i="1" kern="1200" dirty="0" err="1" smtClean="0"/>
            <a:t>Maggiori</a:t>
          </a:r>
          <a:r>
            <a:rPr lang="en-CA" sz="1500" i="1" kern="1200" dirty="0" smtClean="0"/>
            <a:t>, </a:t>
          </a:r>
          <a:r>
            <a:rPr lang="en-CA" sz="1500" i="1" kern="1200" dirty="0" err="1" smtClean="0"/>
            <a:t>Wieber</a:t>
          </a:r>
          <a:r>
            <a:rPr lang="en-CA" sz="1500" i="1" kern="1200" dirty="0" smtClean="0"/>
            <a:t>, &amp; </a:t>
          </a:r>
          <a:r>
            <a:rPr lang="en-CA" sz="1500" i="1" kern="1200" dirty="0" err="1" smtClean="0"/>
            <a:t>Rossier</a:t>
          </a:r>
          <a:r>
            <a:rPr lang="en-CA" sz="1500" i="1" kern="1200" dirty="0" smtClean="0"/>
            <a:t>, 2017)</a:t>
          </a:r>
          <a:endParaRPr lang="en-US" sz="1500" kern="1200" noProof="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>
              <a:solidFill>
                <a:srgbClr val="C00000"/>
              </a:solidFill>
            </a:rPr>
            <a:t>The role of mattering and social support at work </a:t>
          </a:r>
          <a:r>
            <a:rPr lang="en-CA" sz="1500" kern="1200" dirty="0" smtClean="0">
              <a:solidFill>
                <a:srgbClr val="C00000"/>
              </a:solidFill>
            </a:rPr>
            <a:t>(</a:t>
          </a:r>
          <a:r>
            <a:rPr lang="en-CA" sz="1500" i="1" kern="1200" dirty="0" smtClean="0">
              <a:solidFill>
                <a:srgbClr val="C00000"/>
              </a:solidFill>
            </a:rPr>
            <a:t>Froidevaux, </a:t>
          </a:r>
          <a:r>
            <a:rPr lang="en-CA" sz="1500" i="1" kern="1200" dirty="0" err="1" smtClean="0">
              <a:solidFill>
                <a:srgbClr val="C00000"/>
              </a:solidFill>
            </a:rPr>
            <a:t>Hirschi</a:t>
          </a:r>
          <a:r>
            <a:rPr lang="en-CA" sz="1500" i="1" kern="1200" dirty="0" smtClean="0">
              <a:solidFill>
                <a:srgbClr val="C00000"/>
              </a:solidFill>
            </a:rPr>
            <a:t>, &amp; Wang, 2016)</a:t>
          </a:r>
          <a:endParaRPr lang="en-US" sz="1500" kern="1200" noProof="0" dirty="0">
            <a:solidFill>
              <a:srgbClr val="C00000"/>
            </a:solidFill>
          </a:endParaRPr>
        </a:p>
      </dsp:txBody>
      <dsp:txXfrm>
        <a:off x="2017584" y="2464097"/>
        <a:ext cx="1942172" cy="2793697"/>
      </dsp:txXfrm>
    </dsp:sp>
    <dsp:sp modelId="{E63FF955-D3AF-C142-883B-A6AF9B12285C}">
      <dsp:nvSpPr>
        <dsp:cNvPr id="0" name=""/>
        <dsp:cNvSpPr/>
      </dsp:nvSpPr>
      <dsp:spPr>
        <a:xfrm>
          <a:off x="3962390" y="1987570"/>
          <a:ext cx="4541565" cy="1226685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947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noProof="0" dirty="0" smtClean="0"/>
            <a:t>Transition &amp; adjustment</a:t>
          </a:r>
          <a:endParaRPr lang="en-US" sz="1700" kern="1200" noProof="0" dirty="0"/>
        </a:p>
      </dsp:txBody>
      <dsp:txXfrm>
        <a:off x="3962390" y="2294241"/>
        <a:ext cx="4234894" cy="613343"/>
      </dsp:txXfrm>
    </dsp:sp>
    <dsp:sp modelId="{0F1CAF24-43B1-6B45-82C9-19745506C99B}">
      <dsp:nvSpPr>
        <dsp:cNvPr id="0" name=""/>
        <dsp:cNvSpPr/>
      </dsp:nvSpPr>
      <dsp:spPr>
        <a:xfrm>
          <a:off x="3962397" y="2912662"/>
          <a:ext cx="2094555" cy="4021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Experience of the process, outcomes, and resources </a:t>
          </a:r>
          <a:r>
            <a:rPr lang="en-US" sz="1400" kern="1200" noProof="0" dirty="0" smtClean="0"/>
            <a:t>(</a:t>
          </a:r>
          <a:r>
            <a:rPr lang="en-CA" sz="1400" i="1" kern="1200" dirty="0" smtClean="0"/>
            <a:t>Froidevaux, </a:t>
          </a:r>
          <a:r>
            <a:rPr lang="en-CA" sz="1400" i="1" kern="1200" dirty="0" err="1" smtClean="0"/>
            <a:t>Curchod</a:t>
          </a:r>
          <a:r>
            <a:rPr lang="en-CA" sz="1400" i="1" kern="1200" dirty="0" smtClean="0"/>
            <a:t>, </a:t>
          </a:r>
          <a:r>
            <a:rPr lang="en-CA" sz="1400" i="1" kern="1200" dirty="0" err="1" smtClean="0"/>
            <a:t>Degli</a:t>
          </a:r>
          <a:r>
            <a:rPr lang="en-CA" sz="1400" i="1" kern="1200" dirty="0" smtClean="0"/>
            <a:t>-Antoni, </a:t>
          </a:r>
          <a:r>
            <a:rPr lang="en-CA" sz="1400" i="1" kern="1200" dirty="0" err="1" smtClean="0"/>
            <a:t>Maggiori</a:t>
          </a:r>
          <a:r>
            <a:rPr lang="en-CA" sz="1400" i="1" kern="1200" dirty="0" smtClean="0"/>
            <a:t>, &amp; </a:t>
          </a:r>
          <a:r>
            <a:rPr lang="en-CA" sz="1400" i="1" kern="1200" dirty="0" err="1" smtClean="0"/>
            <a:t>Rossier</a:t>
          </a:r>
          <a:r>
            <a:rPr lang="en-CA" sz="1400" i="1" kern="1200" dirty="0" smtClean="0"/>
            <a:t>, in preparation</a:t>
          </a:r>
          <a:r>
            <a:rPr lang="en-US" sz="1400" kern="1200" noProof="0" dirty="0" smtClean="0"/>
            <a:t>; </a:t>
          </a:r>
          <a:r>
            <a:rPr lang="en-CA" sz="1400" i="1" kern="1200" dirty="0" smtClean="0"/>
            <a:t>Froidevaux, 2016;</a:t>
          </a:r>
          <a:r>
            <a:rPr lang="en-US" sz="1400" kern="1200" noProof="0" dirty="0" smtClean="0"/>
            <a:t> </a:t>
          </a:r>
          <a:r>
            <a:rPr lang="en-CA" sz="1400" i="1" kern="1200" dirty="0" smtClean="0"/>
            <a:t>Froidevaux &amp; </a:t>
          </a:r>
          <a:r>
            <a:rPr lang="en-CA" sz="1400" i="1" kern="1200" dirty="0" err="1" smtClean="0"/>
            <a:t>Hirschi</a:t>
          </a:r>
          <a:r>
            <a:rPr lang="en-CA" sz="1400" i="1" kern="1200" dirty="0" smtClean="0"/>
            <a:t>, 2015</a:t>
          </a:r>
          <a:r>
            <a:rPr lang="en-US" sz="1400" kern="1200" noProof="0" dirty="0" smtClean="0"/>
            <a:t>)</a:t>
          </a:r>
          <a:endParaRPr lang="en-US" sz="1400" kern="1200" noProof="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Trajectories </a:t>
          </a:r>
          <a:r>
            <a:rPr lang="en-US" sz="1400" kern="1200" noProof="0" dirty="0" smtClean="0"/>
            <a:t>(</a:t>
          </a:r>
          <a:r>
            <a:rPr lang="en-CA" sz="1400" i="1" kern="1200" dirty="0" err="1" smtClean="0"/>
            <a:t>Maggiori</a:t>
          </a:r>
          <a:r>
            <a:rPr lang="en-CA" sz="1400" i="1" kern="1200" dirty="0" smtClean="0"/>
            <a:t>, Nihil, Froidevaux, &amp; </a:t>
          </a:r>
          <a:r>
            <a:rPr lang="en-CA" sz="1400" i="1" kern="1200" dirty="0" err="1" smtClean="0"/>
            <a:t>Rossier</a:t>
          </a:r>
          <a:r>
            <a:rPr lang="en-CA" sz="1400" i="1" kern="1200" dirty="0" smtClean="0"/>
            <a:t>, 2014)</a:t>
          </a:r>
          <a:endParaRPr lang="en-US" sz="1400" kern="1200" noProof="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Identity negotiation </a:t>
          </a:r>
          <a:r>
            <a:rPr lang="en-CA" sz="1400" kern="1200" dirty="0" smtClean="0"/>
            <a:t>(</a:t>
          </a:r>
          <a:r>
            <a:rPr lang="en-CA" sz="1400" i="1" kern="1200" dirty="0" smtClean="0"/>
            <a:t>Froidevaux, </a:t>
          </a:r>
          <a:r>
            <a:rPr lang="en-CA" sz="1400" i="1" kern="1200" dirty="0" err="1" smtClean="0"/>
            <a:t>Hirschi</a:t>
          </a:r>
          <a:r>
            <a:rPr lang="en-CA" sz="1400" i="1" kern="1200" dirty="0" smtClean="0"/>
            <a:t>, &amp; Wang, under review; Froidevaux, in press; Froidevaux, </a:t>
          </a:r>
          <a:r>
            <a:rPr lang="en-CA" sz="1400" i="1" kern="1200" dirty="0" err="1" smtClean="0"/>
            <a:t>Masdonati</a:t>
          </a:r>
          <a:r>
            <a:rPr lang="en-CA" sz="1400" i="1" kern="1200" dirty="0" smtClean="0"/>
            <a:t>, </a:t>
          </a:r>
          <a:r>
            <a:rPr lang="en-CA" sz="1400" i="1" kern="1200" dirty="0" err="1" smtClean="0"/>
            <a:t>Maggiori</a:t>
          </a:r>
          <a:r>
            <a:rPr lang="en-CA" sz="1400" i="1" kern="1200" dirty="0" smtClean="0"/>
            <a:t>, &amp; </a:t>
          </a:r>
          <a:r>
            <a:rPr lang="en-CA" sz="1400" i="1" kern="1200" dirty="0" err="1" smtClean="0"/>
            <a:t>Rossier</a:t>
          </a:r>
          <a:r>
            <a:rPr lang="en-CA" sz="1400" i="1" kern="1200" dirty="0" smtClean="0"/>
            <a:t>, in prep)</a:t>
          </a:r>
          <a:endParaRPr lang="en-US" sz="1400" kern="1200" noProof="0" dirty="0"/>
        </a:p>
      </dsp:txBody>
      <dsp:txXfrm>
        <a:off x="3962397" y="2912662"/>
        <a:ext cx="2094555" cy="4021534"/>
      </dsp:txXfrm>
    </dsp:sp>
    <dsp:sp modelId="{CBECF15F-CDDD-3641-A5E3-6CF4BF343524}">
      <dsp:nvSpPr>
        <dsp:cNvPr id="0" name=""/>
        <dsp:cNvSpPr/>
      </dsp:nvSpPr>
      <dsp:spPr>
        <a:xfrm>
          <a:off x="6089007" y="2430913"/>
          <a:ext cx="2445405" cy="1226685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947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noProof="0" dirty="0" smtClean="0"/>
            <a:t>Bridge employment</a:t>
          </a:r>
          <a:endParaRPr lang="en-US" sz="1700" kern="1200" noProof="0" dirty="0"/>
        </a:p>
      </dsp:txBody>
      <dsp:txXfrm>
        <a:off x="6089007" y="2737584"/>
        <a:ext cx="2138734" cy="613343"/>
      </dsp:txXfrm>
    </dsp:sp>
    <dsp:sp modelId="{E028F9FE-A515-6542-9AB1-F6D68E8AB511}">
      <dsp:nvSpPr>
        <dsp:cNvPr id="0" name=""/>
        <dsp:cNvSpPr/>
      </dsp:nvSpPr>
      <dsp:spPr>
        <a:xfrm>
          <a:off x="6074661" y="3352808"/>
          <a:ext cx="1850133" cy="2099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noProof="0" dirty="0" smtClean="0"/>
            <a:t>Impact of </a:t>
          </a:r>
          <a:r>
            <a:rPr lang="en-US" sz="1500" b="1" kern="1200" noProof="0" dirty="0" smtClean="0"/>
            <a:t>Big-Five personality traits</a:t>
          </a:r>
          <a:endParaRPr lang="en-US" sz="1500" b="1" kern="1200" noProof="0" dirty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noProof="0" dirty="0" smtClean="0"/>
            <a:t>Mechanism: </a:t>
          </a:r>
          <a:r>
            <a:rPr lang="en-US" sz="1500" b="1" kern="1200" noProof="0" dirty="0" smtClean="0"/>
            <a:t>attitudes toward retirement</a:t>
          </a:r>
          <a:endParaRPr lang="en-US" sz="1500" b="1" kern="1200" noProof="0" dirty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/>
            <a:t>(</a:t>
          </a:r>
          <a:r>
            <a:rPr lang="en-CA" sz="1500" i="1" kern="1200" dirty="0" smtClean="0"/>
            <a:t>Froidevaux, </a:t>
          </a:r>
          <a:r>
            <a:rPr lang="en-CA" sz="1500" i="1" kern="1200" dirty="0" err="1" smtClean="0"/>
            <a:t>Alterman</a:t>
          </a:r>
          <a:r>
            <a:rPr lang="en-CA" sz="1500" i="1" kern="1200" dirty="0" smtClean="0"/>
            <a:t>, Zhan, Shi, &amp; Wang, in prep; Froidevaux &amp; </a:t>
          </a:r>
          <a:r>
            <a:rPr lang="en-CA" sz="1500" i="1" kern="1200" dirty="0" err="1" smtClean="0"/>
            <a:t>Hirschi</a:t>
          </a:r>
          <a:r>
            <a:rPr lang="en-CA" sz="1500" i="1" kern="1200" dirty="0" smtClean="0"/>
            <a:t>, in prep)</a:t>
          </a:r>
          <a:endParaRPr lang="en-US" sz="1500" kern="1200" noProof="0" dirty="0"/>
        </a:p>
      </dsp:txBody>
      <dsp:txXfrm>
        <a:off x="6074661" y="3352808"/>
        <a:ext cx="1850133" cy="20996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97630-6DF5-E740-BD5D-DE1B21C1078B}">
      <dsp:nvSpPr>
        <dsp:cNvPr id="0" name=""/>
        <dsp:cNvSpPr/>
      </dsp:nvSpPr>
      <dsp:spPr>
        <a:xfrm>
          <a:off x="75411" y="1170069"/>
          <a:ext cx="8425910" cy="1226685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947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noProof="0" dirty="0" smtClean="0"/>
            <a:t>Career development</a:t>
          </a:r>
          <a:endParaRPr lang="en-US" sz="1700" kern="1200" noProof="0" dirty="0"/>
        </a:p>
      </dsp:txBody>
      <dsp:txXfrm>
        <a:off x="75411" y="1476740"/>
        <a:ext cx="8119239" cy="613343"/>
      </dsp:txXfrm>
    </dsp:sp>
    <dsp:sp modelId="{1BD1797A-E4E1-A84F-B97B-B9A0FDA63413}">
      <dsp:nvSpPr>
        <dsp:cNvPr id="0" name=""/>
        <dsp:cNvSpPr/>
      </dsp:nvSpPr>
      <dsp:spPr>
        <a:xfrm>
          <a:off x="76208" y="2054513"/>
          <a:ext cx="1942172" cy="44334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Hope</a:t>
          </a:r>
          <a:r>
            <a:rPr lang="en-US" sz="1400" kern="1200" noProof="0" dirty="0" smtClean="0"/>
            <a:t> </a:t>
          </a:r>
          <a:r>
            <a:rPr lang="en-CA" sz="1400" kern="1200" dirty="0" smtClean="0"/>
            <a:t>(</a:t>
          </a:r>
          <a:r>
            <a:rPr lang="en-CA" sz="1400" i="1" kern="1200" dirty="0" err="1" smtClean="0"/>
            <a:t>Hirschi</a:t>
          </a:r>
          <a:r>
            <a:rPr lang="en-CA" sz="1400" i="1" kern="1200" dirty="0" smtClean="0"/>
            <a:t>, </a:t>
          </a:r>
          <a:r>
            <a:rPr lang="en-CA" sz="1400" i="1" kern="1200" dirty="0" err="1" smtClean="0"/>
            <a:t>Abessolo</a:t>
          </a:r>
          <a:r>
            <a:rPr lang="en-CA" sz="1400" i="1" kern="1200" dirty="0" smtClean="0"/>
            <a:t>, &amp; Froidevaux, 2015)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Career adaptability </a:t>
          </a:r>
          <a:r>
            <a:rPr lang="en-CA" sz="1400" kern="1200" dirty="0" smtClean="0"/>
            <a:t>(</a:t>
          </a:r>
          <a:r>
            <a:rPr lang="en-CA" sz="1400" i="1" kern="1200" dirty="0" smtClean="0"/>
            <a:t>Stauffer, </a:t>
          </a:r>
          <a:r>
            <a:rPr lang="en-CA" sz="1400" i="1" kern="1200" dirty="0" err="1" smtClean="0"/>
            <a:t>Maggiori</a:t>
          </a:r>
          <a:r>
            <a:rPr lang="en-CA" sz="1400" i="1" kern="1200" dirty="0" smtClean="0"/>
            <a:t>, Froidevaux, and </a:t>
          </a:r>
          <a:r>
            <a:rPr lang="en-CA" sz="1400" i="1" kern="1200" dirty="0" err="1" smtClean="0"/>
            <a:t>Rossier</a:t>
          </a:r>
          <a:r>
            <a:rPr lang="en-CA" sz="1400" i="1" kern="1200" dirty="0" smtClean="0"/>
            <a:t>, 2014)</a:t>
          </a:r>
          <a:endParaRPr lang="en-US" sz="1400" kern="1200" noProof="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Life design and lifespan theories </a:t>
          </a:r>
          <a:r>
            <a:rPr lang="en-US" sz="1400" kern="1200" noProof="0" dirty="0" smtClean="0"/>
            <a:t>(</a:t>
          </a:r>
          <a:r>
            <a:rPr lang="en-CA" sz="1400" i="1" kern="1200" dirty="0" err="1" smtClean="0"/>
            <a:t>Hirschi</a:t>
          </a:r>
          <a:r>
            <a:rPr lang="en-CA" sz="1400" i="1" kern="1200" dirty="0" smtClean="0"/>
            <a:t> &amp; Froidevaux, under review; Nagy, </a:t>
          </a:r>
          <a:r>
            <a:rPr lang="en-CA" sz="1400" i="1" kern="1200" dirty="0" err="1" smtClean="0"/>
            <a:t>Hirschi</a:t>
          </a:r>
          <a:r>
            <a:rPr lang="en-CA" sz="1400" i="1" kern="1200" dirty="0" smtClean="0"/>
            <a:t>, Froidevaux, &amp; </a:t>
          </a:r>
          <a:r>
            <a:rPr lang="en-CA" sz="1400" i="1" kern="1200" dirty="0" err="1" smtClean="0"/>
            <a:t>Baumeler</a:t>
          </a:r>
          <a:r>
            <a:rPr lang="en-CA" sz="1400" i="1" kern="1200" dirty="0" smtClean="0"/>
            <a:t>, in prep)</a:t>
          </a:r>
          <a:endParaRPr lang="en-US" sz="1400" kern="1200" noProof="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solidFill>
                <a:srgbClr val="C00000"/>
              </a:solidFill>
            </a:rPr>
            <a:t>Economic stress and employment </a:t>
          </a:r>
          <a:r>
            <a:rPr lang="en-CA" sz="1400" kern="1200" dirty="0" smtClean="0">
              <a:solidFill>
                <a:srgbClr val="C00000"/>
              </a:solidFill>
            </a:rPr>
            <a:t>(</a:t>
          </a:r>
          <a:r>
            <a:rPr lang="en-CA" sz="1400" i="1" kern="1200" dirty="0" smtClean="0">
              <a:solidFill>
                <a:srgbClr val="C00000"/>
              </a:solidFill>
            </a:rPr>
            <a:t>Froidevaux, </a:t>
          </a:r>
          <a:r>
            <a:rPr lang="en-CA" sz="1400" i="1" kern="1200" dirty="0" err="1" smtClean="0">
              <a:solidFill>
                <a:srgbClr val="C00000"/>
              </a:solidFill>
            </a:rPr>
            <a:t>Koopmann</a:t>
          </a:r>
          <a:r>
            <a:rPr lang="en-CA" sz="1400" i="1" kern="1200" dirty="0" smtClean="0">
              <a:solidFill>
                <a:srgbClr val="C00000"/>
              </a:solidFill>
            </a:rPr>
            <a:t>, Wang, &amp; Bamberger, in prep</a:t>
          </a:r>
          <a:r>
            <a:rPr lang="en-CA" sz="1400" kern="1200" dirty="0" smtClean="0">
              <a:solidFill>
                <a:srgbClr val="C00000"/>
              </a:solidFill>
            </a:rPr>
            <a:t>)</a:t>
          </a:r>
          <a:endParaRPr lang="en-US" sz="1400" kern="1200" noProof="0" dirty="0">
            <a:solidFill>
              <a:srgbClr val="C00000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Self escape behaviors </a:t>
          </a:r>
          <a:r>
            <a:rPr lang="en-CA" sz="1400" kern="1200" dirty="0" smtClean="0"/>
            <a:t>(</a:t>
          </a:r>
          <a:r>
            <a:rPr lang="en-CA" sz="1400" i="1" kern="1200" dirty="0" smtClean="0"/>
            <a:t>Mohr, </a:t>
          </a:r>
          <a:r>
            <a:rPr lang="en-CA" sz="1400" i="1" kern="1200" dirty="0" err="1" smtClean="0"/>
            <a:t>Haverly</a:t>
          </a:r>
          <a:r>
            <a:rPr lang="en-CA" sz="1400" i="1" kern="1200" dirty="0" smtClean="0"/>
            <a:t>, Froidevaux, &amp; Wang, in press)</a:t>
          </a:r>
          <a:endParaRPr lang="en-US" sz="1400" kern="1200" noProof="0" dirty="0"/>
        </a:p>
      </dsp:txBody>
      <dsp:txXfrm>
        <a:off x="76208" y="2054513"/>
        <a:ext cx="1942172" cy="4433443"/>
      </dsp:txXfrm>
    </dsp:sp>
    <dsp:sp modelId="{CF27AF32-D184-AC49-8F82-C98F35CDEA5C}">
      <dsp:nvSpPr>
        <dsp:cNvPr id="0" name=""/>
        <dsp:cNvSpPr/>
      </dsp:nvSpPr>
      <dsp:spPr>
        <a:xfrm>
          <a:off x="2017584" y="1578819"/>
          <a:ext cx="6483737" cy="1226685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947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noProof="0" dirty="0" smtClean="0"/>
            <a:t>Planning &amp; adjustment</a:t>
          </a:r>
          <a:endParaRPr lang="en-US" sz="1700" kern="1200" noProof="0" dirty="0"/>
        </a:p>
      </dsp:txBody>
      <dsp:txXfrm>
        <a:off x="2017584" y="1885490"/>
        <a:ext cx="6177066" cy="613343"/>
      </dsp:txXfrm>
    </dsp:sp>
    <dsp:sp modelId="{9C2CEB6A-6700-5548-9863-F096FC01DA25}">
      <dsp:nvSpPr>
        <dsp:cNvPr id="0" name=""/>
        <dsp:cNvSpPr/>
      </dsp:nvSpPr>
      <dsp:spPr>
        <a:xfrm>
          <a:off x="2017584" y="2464097"/>
          <a:ext cx="1942172" cy="27936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noProof="0" dirty="0" smtClean="0"/>
            <a:t>Antecedents and outcomes review </a:t>
          </a:r>
          <a:r>
            <a:rPr lang="en-US" sz="1500" kern="1200" noProof="0" dirty="0" smtClean="0"/>
            <a:t>(</a:t>
          </a:r>
          <a:r>
            <a:rPr lang="en-CA" sz="1500" i="1" kern="1200" dirty="0" smtClean="0"/>
            <a:t>Froidevaux, Baumann, </a:t>
          </a:r>
          <a:r>
            <a:rPr lang="en-CA" sz="1500" i="1" kern="1200" dirty="0" err="1" smtClean="0"/>
            <a:t>Maggiori</a:t>
          </a:r>
          <a:r>
            <a:rPr lang="en-CA" sz="1500" i="1" kern="1200" dirty="0" smtClean="0"/>
            <a:t>, </a:t>
          </a:r>
          <a:r>
            <a:rPr lang="en-CA" sz="1500" i="1" kern="1200" dirty="0" err="1" smtClean="0"/>
            <a:t>Wieber</a:t>
          </a:r>
          <a:r>
            <a:rPr lang="en-CA" sz="1500" i="1" kern="1200" dirty="0" smtClean="0"/>
            <a:t>, &amp; </a:t>
          </a:r>
          <a:r>
            <a:rPr lang="en-CA" sz="1500" i="1" kern="1200" dirty="0" err="1" smtClean="0"/>
            <a:t>Rossier</a:t>
          </a:r>
          <a:r>
            <a:rPr lang="en-CA" sz="1500" i="1" kern="1200" dirty="0" smtClean="0"/>
            <a:t>, 2017)</a:t>
          </a:r>
          <a:endParaRPr lang="en-US" sz="1500" kern="1200" noProof="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>
              <a:solidFill>
                <a:schemeClr val="tx1"/>
              </a:solidFill>
            </a:rPr>
            <a:t>The role of mattering and social support at work </a:t>
          </a:r>
          <a:r>
            <a:rPr lang="en-CA" sz="1500" kern="1200" dirty="0" smtClean="0">
              <a:solidFill>
                <a:schemeClr val="tx1"/>
              </a:solidFill>
            </a:rPr>
            <a:t>(</a:t>
          </a:r>
          <a:r>
            <a:rPr lang="en-CA" sz="1500" i="1" kern="1200" dirty="0" smtClean="0">
              <a:solidFill>
                <a:schemeClr val="tx1"/>
              </a:solidFill>
            </a:rPr>
            <a:t>Froidevaux, </a:t>
          </a:r>
          <a:r>
            <a:rPr lang="en-CA" sz="1500" i="1" kern="1200" dirty="0" err="1" smtClean="0">
              <a:solidFill>
                <a:schemeClr val="tx1"/>
              </a:solidFill>
            </a:rPr>
            <a:t>Hirschi</a:t>
          </a:r>
          <a:r>
            <a:rPr lang="en-CA" sz="1500" i="1" kern="1200" dirty="0" smtClean="0">
              <a:solidFill>
                <a:schemeClr val="tx1"/>
              </a:solidFill>
            </a:rPr>
            <a:t>, &amp; Wang, 2016)</a:t>
          </a:r>
          <a:endParaRPr lang="en-US" sz="1500" kern="1200" noProof="0" dirty="0">
            <a:solidFill>
              <a:schemeClr val="tx1"/>
            </a:solidFill>
          </a:endParaRPr>
        </a:p>
      </dsp:txBody>
      <dsp:txXfrm>
        <a:off x="2017584" y="2464097"/>
        <a:ext cx="1942172" cy="2793697"/>
      </dsp:txXfrm>
    </dsp:sp>
    <dsp:sp modelId="{E63FF955-D3AF-C142-883B-A6AF9B12285C}">
      <dsp:nvSpPr>
        <dsp:cNvPr id="0" name=""/>
        <dsp:cNvSpPr/>
      </dsp:nvSpPr>
      <dsp:spPr>
        <a:xfrm>
          <a:off x="3962390" y="1987570"/>
          <a:ext cx="4541565" cy="1226685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947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noProof="0" dirty="0" smtClean="0"/>
            <a:t>Transition &amp; adjustment</a:t>
          </a:r>
          <a:endParaRPr lang="en-US" sz="1700" kern="1200" noProof="0" dirty="0"/>
        </a:p>
      </dsp:txBody>
      <dsp:txXfrm>
        <a:off x="3962390" y="2294241"/>
        <a:ext cx="4234894" cy="613343"/>
      </dsp:txXfrm>
    </dsp:sp>
    <dsp:sp modelId="{0F1CAF24-43B1-6B45-82C9-19745506C99B}">
      <dsp:nvSpPr>
        <dsp:cNvPr id="0" name=""/>
        <dsp:cNvSpPr/>
      </dsp:nvSpPr>
      <dsp:spPr>
        <a:xfrm>
          <a:off x="3962397" y="2912662"/>
          <a:ext cx="2094555" cy="40215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solidFill>
                <a:srgbClr val="C00000"/>
              </a:solidFill>
            </a:rPr>
            <a:t>Experience of the process, outcomes, and resources </a:t>
          </a:r>
          <a:r>
            <a:rPr lang="en-US" sz="1400" kern="1200" noProof="0" dirty="0" smtClean="0">
              <a:solidFill>
                <a:srgbClr val="C00000"/>
              </a:solidFill>
            </a:rPr>
            <a:t>(</a:t>
          </a:r>
          <a:r>
            <a:rPr lang="en-CA" sz="1400" i="1" kern="1200" dirty="0" smtClean="0">
              <a:solidFill>
                <a:srgbClr val="C00000"/>
              </a:solidFill>
            </a:rPr>
            <a:t>Froidevaux, </a:t>
          </a:r>
          <a:r>
            <a:rPr lang="en-CA" sz="1400" i="1" kern="1200" dirty="0" err="1" smtClean="0">
              <a:solidFill>
                <a:srgbClr val="C00000"/>
              </a:solidFill>
            </a:rPr>
            <a:t>Curchod</a:t>
          </a:r>
          <a:r>
            <a:rPr lang="en-CA" sz="1400" i="1" kern="1200" dirty="0" smtClean="0">
              <a:solidFill>
                <a:srgbClr val="C00000"/>
              </a:solidFill>
            </a:rPr>
            <a:t>, </a:t>
          </a:r>
          <a:r>
            <a:rPr lang="en-CA" sz="1400" i="1" kern="1200" dirty="0" err="1" smtClean="0">
              <a:solidFill>
                <a:srgbClr val="C00000"/>
              </a:solidFill>
            </a:rPr>
            <a:t>Degli</a:t>
          </a:r>
          <a:r>
            <a:rPr lang="en-CA" sz="1400" i="1" kern="1200" dirty="0" smtClean="0">
              <a:solidFill>
                <a:srgbClr val="C00000"/>
              </a:solidFill>
            </a:rPr>
            <a:t>-Antoni, </a:t>
          </a:r>
          <a:r>
            <a:rPr lang="en-CA" sz="1400" i="1" kern="1200" dirty="0" err="1" smtClean="0">
              <a:solidFill>
                <a:srgbClr val="C00000"/>
              </a:solidFill>
            </a:rPr>
            <a:t>Maggiori</a:t>
          </a:r>
          <a:r>
            <a:rPr lang="en-CA" sz="1400" i="1" kern="1200" dirty="0" smtClean="0">
              <a:solidFill>
                <a:srgbClr val="C00000"/>
              </a:solidFill>
            </a:rPr>
            <a:t>, &amp; </a:t>
          </a:r>
          <a:r>
            <a:rPr lang="en-CA" sz="1400" i="1" kern="1200" dirty="0" err="1" smtClean="0">
              <a:solidFill>
                <a:srgbClr val="C00000"/>
              </a:solidFill>
            </a:rPr>
            <a:t>Rossier</a:t>
          </a:r>
          <a:r>
            <a:rPr lang="en-CA" sz="1400" i="1" kern="1200" dirty="0" smtClean="0">
              <a:solidFill>
                <a:srgbClr val="C00000"/>
              </a:solidFill>
            </a:rPr>
            <a:t>, in preparation</a:t>
          </a:r>
          <a:r>
            <a:rPr lang="en-US" sz="1400" kern="1200" noProof="0" dirty="0" smtClean="0"/>
            <a:t>; </a:t>
          </a:r>
          <a:r>
            <a:rPr lang="en-CA" sz="1400" i="1" kern="1200" dirty="0" smtClean="0"/>
            <a:t>Froidevaux, 2016;</a:t>
          </a:r>
          <a:r>
            <a:rPr lang="en-US" sz="1400" kern="1200" noProof="0" dirty="0" smtClean="0"/>
            <a:t> </a:t>
          </a:r>
          <a:r>
            <a:rPr lang="en-CA" sz="1400" i="1" kern="1200" dirty="0" smtClean="0"/>
            <a:t>Froidevaux &amp; </a:t>
          </a:r>
          <a:r>
            <a:rPr lang="en-CA" sz="1400" i="1" kern="1200" dirty="0" err="1" smtClean="0"/>
            <a:t>Hirschi</a:t>
          </a:r>
          <a:r>
            <a:rPr lang="en-CA" sz="1400" i="1" kern="1200" dirty="0" smtClean="0"/>
            <a:t>, 2015</a:t>
          </a:r>
          <a:r>
            <a:rPr lang="en-US" sz="1400" kern="1200" noProof="0" dirty="0" smtClean="0"/>
            <a:t>)</a:t>
          </a:r>
          <a:endParaRPr lang="en-US" sz="1400" kern="1200" noProof="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Trajectories </a:t>
          </a:r>
          <a:r>
            <a:rPr lang="en-US" sz="1400" kern="1200" noProof="0" dirty="0" smtClean="0"/>
            <a:t>(</a:t>
          </a:r>
          <a:r>
            <a:rPr lang="en-CA" sz="1400" i="1" kern="1200" dirty="0" err="1" smtClean="0"/>
            <a:t>Maggiori</a:t>
          </a:r>
          <a:r>
            <a:rPr lang="en-CA" sz="1400" i="1" kern="1200" dirty="0" smtClean="0"/>
            <a:t>, Nihil, Froidevaux, &amp; </a:t>
          </a:r>
          <a:r>
            <a:rPr lang="en-CA" sz="1400" i="1" kern="1200" dirty="0" err="1" smtClean="0"/>
            <a:t>Rossier</a:t>
          </a:r>
          <a:r>
            <a:rPr lang="en-CA" sz="1400" i="1" kern="1200" dirty="0" smtClean="0"/>
            <a:t>, 2014)</a:t>
          </a:r>
          <a:endParaRPr lang="en-US" sz="1400" kern="1200" noProof="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solidFill>
                <a:srgbClr val="C00000"/>
              </a:solidFill>
            </a:rPr>
            <a:t>Identity negotiation </a:t>
          </a:r>
          <a:r>
            <a:rPr lang="en-CA" sz="1400" kern="1200" dirty="0" smtClean="0">
              <a:solidFill>
                <a:srgbClr val="C00000"/>
              </a:solidFill>
            </a:rPr>
            <a:t>(</a:t>
          </a:r>
          <a:r>
            <a:rPr lang="en-CA" sz="1400" i="1" kern="1200" dirty="0" smtClean="0">
              <a:solidFill>
                <a:srgbClr val="C00000"/>
              </a:solidFill>
            </a:rPr>
            <a:t>Froidevaux, </a:t>
          </a:r>
          <a:r>
            <a:rPr lang="en-CA" sz="1400" i="1" kern="1200" dirty="0" err="1" smtClean="0">
              <a:solidFill>
                <a:srgbClr val="C00000"/>
              </a:solidFill>
            </a:rPr>
            <a:t>Hirschi</a:t>
          </a:r>
          <a:r>
            <a:rPr lang="en-CA" sz="1400" i="1" kern="1200" dirty="0" smtClean="0">
              <a:solidFill>
                <a:srgbClr val="C00000"/>
              </a:solidFill>
            </a:rPr>
            <a:t>, &amp; Wang, under review; Froidevaux, in press; Froidevaux, </a:t>
          </a:r>
          <a:r>
            <a:rPr lang="en-CA" sz="1400" i="1" kern="1200" dirty="0" err="1" smtClean="0">
              <a:solidFill>
                <a:srgbClr val="C00000"/>
              </a:solidFill>
            </a:rPr>
            <a:t>Masdonati</a:t>
          </a:r>
          <a:r>
            <a:rPr lang="en-CA" sz="1400" i="1" kern="1200" dirty="0" smtClean="0">
              <a:solidFill>
                <a:srgbClr val="C00000"/>
              </a:solidFill>
            </a:rPr>
            <a:t>, </a:t>
          </a:r>
          <a:r>
            <a:rPr lang="en-CA" sz="1400" i="1" kern="1200" dirty="0" err="1" smtClean="0">
              <a:solidFill>
                <a:srgbClr val="C00000"/>
              </a:solidFill>
            </a:rPr>
            <a:t>Maggiori</a:t>
          </a:r>
          <a:r>
            <a:rPr lang="en-CA" sz="1400" i="1" kern="1200" dirty="0" smtClean="0">
              <a:solidFill>
                <a:srgbClr val="C00000"/>
              </a:solidFill>
            </a:rPr>
            <a:t>, &amp; </a:t>
          </a:r>
          <a:r>
            <a:rPr lang="en-CA" sz="1400" i="1" kern="1200" dirty="0" err="1" smtClean="0">
              <a:solidFill>
                <a:srgbClr val="C00000"/>
              </a:solidFill>
            </a:rPr>
            <a:t>Rossier</a:t>
          </a:r>
          <a:r>
            <a:rPr lang="en-CA" sz="1400" i="1" kern="1200" dirty="0" smtClean="0">
              <a:solidFill>
                <a:srgbClr val="C00000"/>
              </a:solidFill>
            </a:rPr>
            <a:t>, in prep)</a:t>
          </a:r>
          <a:endParaRPr lang="en-US" sz="1400" kern="1200" noProof="0" dirty="0">
            <a:solidFill>
              <a:srgbClr val="C00000"/>
            </a:solidFill>
          </a:endParaRPr>
        </a:p>
      </dsp:txBody>
      <dsp:txXfrm>
        <a:off x="3962397" y="2912662"/>
        <a:ext cx="2094555" cy="4021534"/>
      </dsp:txXfrm>
    </dsp:sp>
    <dsp:sp modelId="{CBECF15F-CDDD-3641-A5E3-6CF4BF343524}">
      <dsp:nvSpPr>
        <dsp:cNvPr id="0" name=""/>
        <dsp:cNvSpPr/>
      </dsp:nvSpPr>
      <dsp:spPr>
        <a:xfrm>
          <a:off x="6089007" y="2430913"/>
          <a:ext cx="2445405" cy="1226685"/>
        </a:xfrm>
        <a:prstGeom prst="rightArrow">
          <a:avLst>
            <a:gd name="adj1" fmla="val 50000"/>
            <a:gd name="adj2" fmla="val 5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94736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noProof="0" dirty="0" smtClean="0"/>
            <a:t>Bridge employment</a:t>
          </a:r>
          <a:endParaRPr lang="en-US" sz="1700" kern="1200" noProof="0" dirty="0"/>
        </a:p>
      </dsp:txBody>
      <dsp:txXfrm>
        <a:off x="6089007" y="2737584"/>
        <a:ext cx="2138734" cy="613343"/>
      </dsp:txXfrm>
    </dsp:sp>
    <dsp:sp modelId="{E028F9FE-A515-6542-9AB1-F6D68E8AB511}">
      <dsp:nvSpPr>
        <dsp:cNvPr id="0" name=""/>
        <dsp:cNvSpPr/>
      </dsp:nvSpPr>
      <dsp:spPr>
        <a:xfrm>
          <a:off x="6074661" y="3352808"/>
          <a:ext cx="1850133" cy="2099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noProof="0" dirty="0" smtClean="0">
              <a:solidFill>
                <a:srgbClr val="C00000"/>
              </a:solidFill>
            </a:rPr>
            <a:t>Impact of </a:t>
          </a:r>
          <a:r>
            <a:rPr lang="en-US" sz="1500" b="1" kern="1200" noProof="0" dirty="0" smtClean="0">
              <a:solidFill>
                <a:srgbClr val="C00000"/>
              </a:solidFill>
            </a:rPr>
            <a:t>Big-Five personality traits</a:t>
          </a:r>
          <a:endParaRPr lang="en-US" sz="1500" b="1" kern="1200" noProof="0" dirty="0">
            <a:solidFill>
              <a:srgbClr val="C00000"/>
            </a:solidFill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noProof="0" dirty="0" smtClean="0">
              <a:solidFill>
                <a:srgbClr val="C00000"/>
              </a:solidFill>
            </a:rPr>
            <a:t>Mechanism: </a:t>
          </a:r>
          <a:r>
            <a:rPr lang="en-US" sz="1500" b="1" kern="1200" noProof="0" dirty="0" smtClean="0">
              <a:solidFill>
                <a:srgbClr val="C00000"/>
              </a:solidFill>
            </a:rPr>
            <a:t>attitudes toward retirement</a:t>
          </a:r>
          <a:endParaRPr lang="en-US" sz="1500" b="1" kern="1200" noProof="0" dirty="0">
            <a:solidFill>
              <a:srgbClr val="C00000"/>
            </a:solidFill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 smtClean="0">
              <a:solidFill>
                <a:srgbClr val="C00000"/>
              </a:solidFill>
            </a:rPr>
            <a:t>(</a:t>
          </a:r>
          <a:r>
            <a:rPr lang="en-CA" sz="1500" i="1" kern="1200" dirty="0" smtClean="0">
              <a:solidFill>
                <a:srgbClr val="C00000"/>
              </a:solidFill>
            </a:rPr>
            <a:t>Froidevaux, </a:t>
          </a:r>
          <a:r>
            <a:rPr lang="en-CA" sz="1500" i="1" kern="1200" dirty="0" err="1" smtClean="0">
              <a:solidFill>
                <a:srgbClr val="C00000"/>
              </a:solidFill>
            </a:rPr>
            <a:t>Alterman</a:t>
          </a:r>
          <a:r>
            <a:rPr lang="en-CA" sz="1500" i="1" kern="1200" dirty="0" smtClean="0">
              <a:solidFill>
                <a:srgbClr val="C00000"/>
              </a:solidFill>
            </a:rPr>
            <a:t>, Zhan, Shi, &amp; Wang, in prep; Froidevaux &amp; </a:t>
          </a:r>
          <a:r>
            <a:rPr lang="en-CA" sz="1500" i="1" kern="1200" dirty="0" err="1" smtClean="0">
              <a:solidFill>
                <a:srgbClr val="C00000"/>
              </a:solidFill>
            </a:rPr>
            <a:t>Hirschi</a:t>
          </a:r>
          <a:r>
            <a:rPr lang="en-CA" sz="1500" i="1" kern="1200" dirty="0" smtClean="0">
              <a:solidFill>
                <a:srgbClr val="C00000"/>
              </a:solidFill>
            </a:rPr>
            <a:t>, in prep)</a:t>
          </a:r>
          <a:endParaRPr lang="en-US" sz="1500" kern="1200" noProof="0" dirty="0">
            <a:solidFill>
              <a:srgbClr val="C00000"/>
            </a:solidFill>
          </a:endParaRPr>
        </a:p>
      </dsp:txBody>
      <dsp:txXfrm>
        <a:off x="6074661" y="3352808"/>
        <a:ext cx="1850133" cy="2099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/>
            </a:lvl1pPr>
          </a:lstStyle>
          <a:p>
            <a:pPr>
              <a:defRPr/>
            </a:pPr>
            <a:fld id="{7BC8BE30-4B22-7446-9C38-372494461201}" type="datetimeFigureOut">
              <a:rPr lang="en-US" altLang="x-none"/>
              <a:pPr>
                <a:defRPr/>
              </a:pPr>
              <a:t>9/23/17</a:t>
            </a:fld>
            <a:endParaRPr lang="en-US" altLang="x-none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/>
            </a:lvl1pPr>
          </a:lstStyle>
          <a:p>
            <a:pPr>
              <a:defRPr/>
            </a:pPr>
            <a:fld id="{46FEBF6A-3841-3B4F-A979-44DCF80DB1C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/>
            </a:lvl1pPr>
          </a:lstStyle>
          <a:p>
            <a:pPr>
              <a:defRPr/>
            </a:pPr>
            <a:fld id="{B542B541-D9EB-9044-91D1-3F43600C552B}" type="datetimeFigureOut">
              <a:rPr lang="en-US" altLang="x-none"/>
              <a:pPr>
                <a:defRPr/>
              </a:pPr>
              <a:t>9/23/17</a:t>
            </a:fld>
            <a:endParaRPr lang="en-US" altLang="x-none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noProof="0" smtClean="0"/>
              <a:t>Click to edit Master text styles</a:t>
            </a:r>
            <a:endParaRPr lang="en-US" noProof="0"/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/>
            </a:lvl1pPr>
          </a:lstStyle>
          <a:p>
            <a:pPr>
              <a:defRPr/>
            </a:pPr>
            <a:fld id="{B0368C6D-D667-AF40-AFBE-8FC076FC0C7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altLang="x-none" dirty="0">
              <a:ea typeface="MS PGothic" charset="-128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C474FD01-781D-CC43-BDA8-F7EB4514C822}" type="slidenum">
              <a:rPr lang="en-US" altLang="x-none" sz="1800"/>
              <a:pPr/>
              <a:t>6</a:t>
            </a:fld>
            <a:endParaRPr lang="en-US" altLang="x-none" sz="1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5600" indent="-355600"/>
            <a:endParaRPr lang="fr-FR" altLang="x-none" dirty="0">
              <a:ea typeface="MS PGothic" charset="-128"/>
            </a:endParaRPr>
          </a:p>
        </p:txBody>
      </p:sp>
      <p:sp>
        <p:nvSpPr>
          <p:cNvPr id="2150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B198B421-0F69-C34F-971C-40A937216055}" type="slidenum">
              <a:rPr lang="en-US" altLang="x-none" sz="1800"/>
              <a:pPr/>
              <a:t>10</a:t>
            </a:fld>
            <a:endParaRPr lang="en-US" altLang="x-none" sz="1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5600" indent="-355600"/>
            <a:endParaRPr lang="fr-FR" altLang="x-none" b="1" dirty="0">
              <a:ea typeface="MS PGothic" charset="-128"/>
            </a:endParaRPr>
          </a:p>
        </p:txBody>
      </p:sp>
      <p:sp>
        <p:nvSpPr>
          <p:cNvPr id="2355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AE585407-FFC9-5F49-8B0B-4F4DAC64DE60}" type="slidenum">
              <a:rPr lang="en-US" altLang="x-none" sz="1800"/>
              <a:pPr/>
              <a:t>11</a:t>
            </a:fld>
            <a:endParaRPr lang="en-US" altLang="x-none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22225"/>
            <a:r>
              <a:rPr lang="en-US" altLang="x-none" dirty="0">
                <a:ea typeface="MS PGothic" charset="-128"/>
              </a:rPr>
              <a:t>For instance, happiness pursuit was reported to be more strongly endorsed by American than Chinese participants, while Chinese were more likely to endorse a dialectical balance between happiness and unhappiness than American participants ; we suggest that reconciling identity transition contradiction might be more difficult to achieve if a strong, positive value is placed on work in one's society or country </a:t>
            </a:r>
          </a:p>
          <a:p>
            <a:pPr indent="22225"/>
            <a:endParaRPr lang="en-US" altLang="x-none" dirty="0">
              <a:ea typeface="MS PGothic" charset="-128"/>
            </a:endParaRPr>
          </a:p>
          <a:p>
            <a:pPr indent="22225"/>
            <a:r>
              <a:rPr lang="en-US" altLang="x-none" dirty="0">
                <a:ea typeface="MS PGothic" charset="-128"/>
              </a:rPr>
              <a:t>previous qualitative studies with a male sample reported important difficulties in adjusting to the changes in identity (</a:t>
            </a:r>
            <a:r>
              <a:rPr lang="en-US" altLang="x-none" dirty="0" err="1">
                <a:ea typeface="MS PGothic" charset="-128"/>
              </a:rPr>
              <a:t>Nuttman-Shwartz</a:t>
            </a:r>
            <a:r>
              <a:rPr lang="en-US" altLang="x-none" dirty="0">
                <a:ea typeface="MS PGothic" charset="-128"/>
              </a:rPr>
              <a:t>, 2004), while those focusing on a female sample reported a relatively easy retirement adjustment process (Price, 2000). </a:t>
            </a:r>
            <a:endParaRPr lang="en-US" altLang="x-none" sz="1800" dirty="0">
              <a:ea typeface="MS PGothic" charset="-128"/>
            </a:endParaRPr>
          </a:p>
          <a:p>
            <a:pPr indent="22225"/>
            <a:endParaRPr lang="en-US" altLang="x-none" sz="1800" dirty="0">
              <a:ea typeface="MS PGothic" charset="-128"/>
            </a:endParaRPr>
          </a:p>
          <a:p>
            <a:pPr indent="22225"/>
            <a:endParaRPr lang="en-US" altLang="x-none" sz="1800" dirty="0">
              <a:ea typeface="MS PGothic" charset="-128"/>
            </a:endParaRPr>
          </a:p>
          <a:p>
            <a:pPr indent="22225"/>
            <a:endParaRPr lang="en-US" altLang="x-none" sz="1800" dirty="0">
              <a:ea typeface="MS PGothic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63A9DE4C-851D-5C47-8F17-3F792D868181}" type="slidenum">
              <a:rPr lang="en-US" altLang="x-none" sz="1800"/>
              <a:pPr/>
              <a:t>12</a:t>
            </a:fld>
            <a:endParaRPr lang="en-US" altLang="x-none" sz="1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altLang="x-none" dirty="0">
              <a:ea typeface="MS PGothic" charset="-128"/>
            </a:endParaRPr>
          </a:p>
        </p:txBody>
      </p:sp>
      <p:sp>
        <p:nvSpPr>
          <p:cNvPr id="2765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AE85B70A-87F1-CE46-8572-7BDA7191E937}" type="slidenum">
              <a:rPr lang="en-US" altLang="x-none" sz="1800"/>
              <a:pPr/>
              <a:t>13</a:t>
            </a:fld>
            <a:endParaRPr lang="en-US" altLang="x-none" sz="1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22225"/>
            <a:endParaRPr lang="x-none" altLang="x-none" sz="1800">
              <a:ea typeface="MS PGothic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4494D4FC-0BFD-0B40-9241-37CBB341EB12}" type="slidenum">
              <a:rPr lang="en-US" altLang="x-none" sz="1800"/>
              <a:pPr/>
              <a:t>14</a:t>
            </a:fld>
            <a:endParaRPr lang="en-US" altLang="x-none" sz="1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6324600"/>
            <a:ext cx="21796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648200"/>
            <a:ext cx="8763000" cy="533400"/>
          </a:xfrm>
          <a:noFill/>
        </p:spPr>
        <p:txBody>
          <a:bodyPr vert="horz">
            <a:noAutofit/>
          </a:bodyPr>
          <a:lstStyle>
            <a:lvl1pPr algn="l">
              <a:defRPr sz="2000" b="0" cap="all" spc="15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600" y="6288618"/>
            <a:ext cx="5943600" cy="391583"/>
          </a:xfrm>
          <a:prstGeom prst="rect">
            <a:avLst/>
          </a:prstGeom>
        </p:spPr>
        <p:txBody>
          <a:bodyPr/>
          <a:lstStyle>
            <a:lvl1pPr>
              <a:defRPr sz="15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09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pi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6324600"/>
            <a:ext cx="21796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/>
          </p:cNvSpPr>
          <p:nvPr>
            <p:ph type="ctrTitle"/>
          </p:nvPr>
        </p:nvSpPr>
        <p:spPr>
          <a:xfrm>
            <a:off x="228600" y="4648200"/>
            <a:ext cx="8763000" cy="533400"/>
          </a:xfrm>
          <a:noFill/>
        </p:spPr>
        <p:txBody>
          <a:bodyPr vert="horz">
            <a:noAutofit/>
          </a:bodyPr>
          <a:lstStyle>
            <a:lvl1pPr algn="l">
              <a:defRPr sz="2000" b="0" cap="all" spc="15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600" y="6288618"/>
            <a:ext cx="5943600" cy="391583"/>
          </a:xfrm>
          <a:prstGeom prst="rect">
            <a:avLst/>
          </a:prstGeom>
        </p:spPr>
        <p:txBody>
          <a:bodyPr/>
          <a:lstStyle>
            <a:lvl1pPr>
              <a:defRPr sz="15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22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6324600"/>
            <a:ext cx="21796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/>
          </p:cNvSpPr>
          <p:nvPr>
            <p:ph type="ctrTitle"/>
          </p:nvPr>
        </p:nvSpPr>
        <p:spPr>
          <a:xfrm>
            <a:off x="228600" y="4648200"/>
            <a:ext cx="8763000" cy="533400"/>
          </a:xfrm>
          <a:noFill/>
        </p:spPr>
        <p:txBody>
          <a:bodyPr vert="horz">
            <a:noAutofit/>
          </a:bodyPr>
          <a:lstStyle>
            <a:lvl1pPr algn="l">
              <a:defRPr sz="2000" b="0" cap="all" spc="15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600" y="6288618"/>
            <a:ext cx="5943600" cy="391583"/>
          </a:xfrm>
          <a:prstGeom prst="rect">
            <a:avLst/>
          </a:prstGeom>
        </p:spPr>
        <p:txBody>
          <a:bodyPr/>
          <a:lstStyle>
            <a:lvl1pPr>
              <a:defRPr sz="15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21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Insp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6324600"/>
            <a:ext cx="21796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/>
          </p:cNvSpPr>
          <p:nvPr>
            <p:ph type="ctrTitle"/>
          </p:nvPr>
        </p:nvSpPr>
        <p:spPr>
          <a:xfrm>
            <a:off x="228600" y="4648200"/>
            <a:ext cx="8763000" cy="533400"/>
          </a:xfrm>
          <a:noFill/>
        </p:spPr>
        <p:txBody>
          <a:bodyPr vert="horz">
            <a:noAutofit/>
          </a:bodyPr>
          <a:lstStyle>
            <a:lvl1pPr algn="l">
              <a:defRPr sz="2000" b="0" cap="all" spc="15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600" y="6288618"/>
            <a:ext cx="5943600" cy="391583"/>
          </a:xfrm>
          <a:prstGeom prst="rect">
            <a:avLst/>
          </a:prstGeom>
        </p:spPr>
        <p:txBody>
          <a:bodyPr/>
          <a:lstStyle>
            <a:lvl1pPr>
              <a:defRPr sz="15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62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 userDrawn="1"/>
        </p:nvSpPr>
        <p:spPr bwMode="auto">
          <a:xfrm rot="5400000">
            <a:off x="8454231" y="1066007"/>
            <a:ext cx="1138237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defRPr/>
            </a:pPr>
            <a:r>
              <a:rPr lang="en-US" altLang="x-none" sz="800" smtClean="0">
                <a:solidFill>
                  <a:schemeClr val="bg1"/>
                </a:solidFill>
              </a:rPr>
              <a:t>Image © John Jernigan</a:t>
            </a: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6324600"/>
            <a:ext cx="21796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/>
          </p:cNvSpPr>
          <p:nvPr>
            <p:ph type="ctrTitle"/>
          </p:nvPr>
        </p:nvSpPr>
        <p:spPr>
          <a:xfrm>
            <a:off x="228600" y="4648200"/>
            <a:ext cx="8763000" cy="533400"/>
          </a:xfrm>
          <a:noFill/>
        </p:spPr>
        <p:txBody>
          <a:bodyPr vert="horz">
            <a:noAutofit/>
          </a:bodyPr>
          <a:lstStyle>
            <a:lvl1pPr algn="l">
              <a:defRPr sz="2000" b="0" cap="all" spc="15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600" y="6288618"/>
            <a:ext cx="5943600" cy="391583"/>
          </a:xfrm>
          <a:prstGeom prst="rect">
            <a:avLst/>
          </a:prstGeom>
        </p:spPr>
        <p:txBody>
          <a:bodyPr/>
          <a:lstStyle>
            <a:lvl1pPr>
              <a:defRPr sz="15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52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atorG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6324600"/>
            <a:ext cx="21796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/>
          </p:cNvSpPr>
          <p:nvPr>
            <p:ph type="ctrTitle"/>
          </p:nvPr>
        </p:nvSpPr>
        <p:spPr>
          <a:xfrm>
            <a:off x="228600" y="4648200"/>
            <a:ext cx="8763000" cy="533400"/>
          </a:xfrm>
          <a:noFill/>
        </p:spPr>
        <p:txBody>
          <a:bodyPr vert="horz">
            <a:noAutofit/>
          </a:bodyPr>
          <a:lstStyle>
            <a:lvl1pPr algn="l">
              <a:defRPr sz="2000" b="0" cap="all" spc="15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600" y="6288618"/>
            <a:ext cx="5943600" cy="391583"/>
          </a:xfrm>
          <a:prstGeom prst="rect">
            <a:avLst/>
          </a:prstGeom>
        </p:spPr>
        <p:txBody>
          <a:bodyPr/>
          <a:lstStyle>
            <a:lvl1pPr>
              <a:defRPr sz="15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963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3771900" y="-3246412"/>
            <a:ext cx="914400" cy="7848600"/>
          </a:xfrm>
        </p:spPr>
        <p:txBody>
          <a:bodyPr>
            <a:noAutofit/>
          </a:bodyPr>
          <a:lstStyle>
            <a:lvl1pPr>
              <a:defRPr sz="4400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 rot="5400000">
            <a:off x="5626100" y="3162300"/>
            <a:ext cx="6502400" cy="533400"/>
          </a:xfrm>
          <a:prstGeom prst="rect">
            <a:avLst/>
          </a:prstGeom>
        </p:spPr>
        <p:txBody>
          <a:bodyPr anchor="ctr" anchorCtr="0"/>
          <a:lstStyle>
            <a:lvl1pPr>
              <a:defRPr sz="2000" cap="small" baseline="0">
                <a:solidFill>
                  <a:schemeClr val="bg1"/>
                </a:solidFill>
              </a:defRPr>
            </a:lvl1pPr>
            <a:lvl2pPr>
              <a:defRPr cap="small" baseline="0"/>
            </a:lvl2pPr>
            <a:lvl3pPr>
              <a:defRPr cap="small" baseline="0"/>
            </a:lvl3pPr>
            <a:lvl4pPr>
              <a:defRPr cap="small" baseline="0"/>
            </a:lvl4pPr>
            <a:lvl5pPr>
              <a:defRPr cap="small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4800" y="1828800"/>
            <a:ext cx="78486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93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3771900" y="-3246412"/>
            <a:ext cx="914400" cy="7848600"/>
          </a:xfrm>
        </p:spPr>
        <p:txBody>
          <a:bodyPr>
            <a:noAutofit/>
          </a:bodyPr>
          <a:lstStyle>
            <a:lvl1pPr>
              <a:defRPr sz="4400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 rot="5400000">
            <a:off x="5626100" y="3162300"/>
            <a:ext cx="6502400" cy="533400"/>
          </a:xfrm>
          <a:prstGeom prst="rect">
            <a:avLst/>
          </a:prstGeom>
        </p:spPr>
        <p:txBody>
          <a:bodyPr anchor="ctr" anchorCtr="0"/>
          <a:lstStyle>
            <a:lvl1pPr>
              <a:defRPr sz="2000" cap="small" baseline="0">
                <a:solidFill>
                  <a:schemeClr val="bg1"/>
                </a:solidFill>
              </a:defRPr>
            </a:lvl1pPr>
            <a:lvl2pPr>
              <a:defRPr cap="small" baseline="0"/>
            </a:lvl2pPr>
            <a:lvl3pPr>
              <a:defRPr cap="small" baseline="0"/>
            </a:lvl3pPr>
            <a:lvl4pPr>
              <a:defRPr cap="small" baseline="0"/>
            </a:lvl4pPr>
            <a:lvl5pPr>
              <a:defRPr cap="small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4800" y="1828800"/>
            <a:ext cx="7848600" cy="4645152"/>
          </a:xfrm>
          <a:prstGeom prst="rect">
            <a:avLst/>
          </a:prstGeom>
        </p:spPr>
        <p:txBody>
          <a:bodyPr/>
          <a:lstStyle>
            <a:lvl1pPr marL="347472" indent="-347472">
              <a:buFont typeface="Arial" panose="020B0604020202020204" pitchFamily="34" charset="0"/>
              <a:buChar char="•"/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57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 rot="5400000">
            <a:off x="5626100" y="3162300"/>
            <a:ext cx="6502400" cy="533400"/>
          </a:xfrm>
          <a:prstGeom prst="rect">
            <a:avLst/>
          </a:prstGeom>
        </p:spPr>
        <p:txBody>
          <a:bodyPr anchor="ctr" anchorCtr="0"/>
          <a:lstStyle>
            <a:lvl1pPr>
              <a:defRPr sz="2000" cap="small" baseline="0">
                <a:solidFill>
                  <a:schemeClr val="bg1"/>
                </a:solidFill>
              </a:defRPr>
            </a:lvl1pPr>
            <a:lvl2pPr>
              <a:defRPr cap="small" baseline="0"/>
            </a:lvl2pPr>
            <a:lvl3pPr>
              <a:defRPr cap="small" baseline="0"/>
            </a:lvl3pPr>
            <a:lvl4pPr>
              <a:defRPr cap="small" baseline="0"/>
            </a:lvl4pPr>
            <a:lvl5pPr>
              <a:defRPr cap="small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4792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38" y="0"/>
            <a:ext cx="893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rgbClr val="00478B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01" r:id="rId7"/>
    <p:sldLayoutId id="2147484302" r:id="rId8"/>
    <p:sldLayoutId id="2147484303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cap="small">
          <a:solidFill>
            <a:schemeClr val="bg1"/>
          </a:solidFill>
          <a:latin typeface="+mj-lt"/>
          <a:ea typeface="MS PGothic" pitchFamily="34" charset="-128"/>
          <a:cs typeface="Genev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alibri" charset="0"/>
          <a:ea typeface="MS PGothic" pitchFamily="34" charset="-128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alibri" charset="0"/>
          <a:ea typeface="MS PGothic" pitchFamily="34" charset="-128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alibri" charset="0"/>
          <a:ea typeface="MS PGothic" pitchFamily="34" charset="-128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alibri" charset="0"/>
          <a:ea typeface="MS PGothic" pitchFamily="34" charset="-128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Geneva" charset="0"/>
          <a:cs typeface="Genev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Geneva" charset="0"/>
          <a:cs typeface="Genev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Geneva" charset="0"/>
          <a:cs typeface="Genev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Geneva" charset="0"/>
          <a:cs typeface="Geneva" charset="0"/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100">
          <a:solidFill>
            <a:schemeClr val="tx1"/>
          </a:solidFill>
          <a:latin typeface="+mn-lt"/>
          <a:ea typeface="MS PGothic" pitchFamily="34" charset="-128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1100">
          <a:solidFill>
            <a:schemeClr val="tx1"/>
          </a:solidFill>
          <a:latin typeface="+mn-lt"/>
          <a:ea typeface="Geneva" charset="0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100">
          <a:solidFill>
            <a:schemeClr val="tx1"/>
          </a:solidFill>
          <a:latin typeface="+mn-lt"/>
          <a:ea typeface="Geneva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1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1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0.emf"/><Relationship Id="rId6" Type="http://schemas.openxmlformats.org/officeDocument/2006/relationships/image" Target="../media/image11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1.emf"/><Relationship Id="rId6" Type="http://schemas.openxmlformats.org/officeDocument/2006/relationships/image" Target="../media/image11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1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diagramData" Target="../diagrams/data4.xml"/><Relationship Id="rId6" Type="http://schemas.openxmlformats.org/officeDocument/2006/relationships/diagramLayout" Target="../diagrams/layout4.xml"/><Relationship Id="rId7" Type="http://schemas.openxmlformats.org/officeDocument/2006/relationships/diagramQuickStyle" Target="../diagrams/quickStyle4.xml"/><Relationship Id="rId8" Type="http://schemas.openxmlformats.org/officeDocument/2006/relationships/diagramColors" Target="../diagrams/colors4.xml"/><Relationship Id="rId9" Type="http://schemas.microsoft.com/office/2007/relationships/diagramDrawing" Target="../diagrams/drawing4.xml"/><Relationship Id="rId10" Type="http://schemas.openxmlformats.org/officeDocument/2006/relationships/image" Target="../media/image11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hyperlink" Target="mailto:Ariane.Froidevaux@warrington.ufl.edu" TargetMode="External"/><Relationship Id="rId6" Type="http://schemas.openxmlformats.org/officeDocument/2006/relationships/hyperlink" Target="http://www.arianefroidevaux.wordpress.com/" TargetMode="External"/><Relationship Id="rId7" Type="http://schemas.openxmlformats.org/officeDocument/2006/relationships/image" Target="../media/image22.png"/><Relationship Id="rId8" Type="http://schemas.openxmlformats.org/officeDocument/2006/relationships/image" Target="../media/image11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4.jpg"/><Relationship Id="rId1" Type="http://schemas.microsoft.com/office/2007/relationships/media" Target="../media/media2.m4a"/><Relationship Id="rId2" Type="http://schemas.openxmlformats.org/officeDocument/2006/relationships/audio" Target="../media/media2.m4a"/><Relationship Id="rId3" Type="http://schemas.openxmlformats.org/officeDocument/2006/relationships/slideLayout" Target="../slideLayouts/slideLayout7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7.xml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0" Type="http://schemas.openxmlformats.org/officeDocument/2006/relationships/image" Target="../media/image11.png"/><Relationship Id="rId1" Type="http://schemas.openxmlformats.org/officeDocument/2006/relationships/tags" Target="../tags/tag1.x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0" Type="http://schemas.openxmlformats.org/officeDocument/2006/relationships/image" Target="../media/image1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6" Type="http://schemas.openxmlformats.org/officeDocument/2006/relationships/image" Target="../media/image11.png"/><Relationship Id="rId1" Type="http://schemas.openxmlformats.org/officeDocument/2006/relationships/tags" Target="../tags/tag2.xml"/><Relationship Id="rId2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4" Type="http://schemas.openxmlformats.org/officeDocument/2006/relationships/slideLayout" Target="../slideLayouts/slideLayout7.xml"/><Relationship Id="rId5" Type="http://schemas.openxmlformats.org/officeDocument/2006/relationships/oleObject" Target="../embeddings/Feuille_de_calcul_Microsoft_Excel_97_-_20041.xls"/><Relationship Id="rId6" Type="http://schemas.openxmlformats.org/officeDocument/2006/relationships/image" Target="../media/image18.png"/><Relationship Id="rId7" Type="http://schemas.openxmlformats.org/officeDocument/2006/relationships/oleObject" Target="../embeddings/Feuille_de_calcul_Microsoft_Excel_97_-_20042.xls"/><Relationship Id="rId8" Type="http://schemas.openxmlformats.org/officeDocument/2006/relationships/image" Target="../media/image19.png"/><Relationship Id="rId9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 cap="none">
                <a:latin typeface="Calibri" charset="0"/>
                <a:ea typeface="MS PGothic" charset="0"/>
              </a:rPr>
              <a:t>2017 ESVDC Young RESEARCH AWARD</a:t>
            </a:r>
            <a:endParaRPr lang="fr-FR" cap="none">
              <a:latin typeface="Calibri" charset="0"/>
              <a:ea typeface="MS PGothic" charset="0"/>
            </a:endParaRPr>
          </a:p>
        </p:txBody>
      </p:sp>
      <p:pic>
        <p:nvPicPr>
          <p:cNvPr id="10242" name="Picture 3" descr="Screen Shot 2017-04-12 at 10.58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6257925"/>
            <a:ext cx="25146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201613" y="5865813"/>
            <a:ext cx="5943600" cy="392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altLang="x-none" sz="1600" dirty="0">
                <a:ea typeface="MS PGothic" charset="-128"/>
              </a:rPr>
              <a:t>Ariane Froidevaux, Ph.D.</a:t>
            </a:r>
          </a:p>
          <a:p>
            <a:pPr marL="0" indent="0" eaLnBrk="1" hangingPunct="1"/>
            <a:r>
              <a:rPr lang="en-US" altLang="x-none" sz="1600" dirty="0">
                <a:ea typeface="MS PGothic" charset="-128"/>
              </a:rPr>
              <a:t>Gainesville, September </a:t>
            </a:r>
            <a:r>
              <a:rPr lang="en-US" altLang="x-none" sz="1600" dirty="0" smtClean="0">
                <a:ea typeface="MS PGothic" charset="-128"/>
              </a:rPr>
              <a:t>23</a:t>
            </a:r>
            <a:r>
              <a:rPr lang="en-US" altLang="x-none" sz="1600" dirty="0">
                <a:ea typeface="MS PGothic" charset="-128"/>
              </a:rPr>
              <a:t>, 2017</a:t>
            </a:r>
            <a:endParaRPr lang="en-US" altLang="x-none" sz="1600" i="1" dirty="0">
              <a:ea typeface="MS PGothic" charset="-128"/>
            </a:endParaRPr>
          </a:p>
        </p:txBody>
      </p:sp>
      <p:pic>
        <p:nvPicPr>
          <p:cNvPr id="10244" name="Picture 4" descr="C:\Users\yihaoliu\AppData\Local\Temp\7zE3328.tmp\UFsignatur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205538"/>
            <a:ext cx="3321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8"/>
    </mc:Choice>
    <mc:Fallback xmlns="">
      <p:transition spd="slow" advTm="2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3771900" y="-3246437"/>
            <a:ext cx="914400" cy="7848600"/>
          </a:xfrm>
        </p:spPr>
        <p:txBody>
          <a:bodyPr/>
          <a:lstStyle/>
          <a:p>
            <a:pPr>
              <a:defRPr/>
            </a:pPr>
            <a:r>
              <a:rPr lang="fr-FR" dirty="0" err="1" smtClean="0"/>
              <a:t>Study</a:t>
            </a:r>
            <a:r>
              <a:rPr lang="fr-FR" dirty="0" smtClean="0"/>
              <a:t> 1: </a:t>
            </a:r>
            <a:r>
              <a:rPr lang="fr-FR" dirty="0" err="1" smtClean="0"/>
              <a:t>Results</a:t>
            </a:r>
            <a:r>
              <a:rPr lang="fr-FR" dirty="0" smtClean="0"/>
              <a:t> for </a:t>
            </a:r>
            <a:r>
              <a:rPr lang="fr-FR" dirty="0" err="1" smtClean="0"/>
              <a:t>older</a:t>
            </a:r>
            <a:r>
              <a:rPr lang="fr-FR" dirty="0" smtClean="0"/>
              <a:t> </a:t>
            </a:r>
            <a:r>
              <a:rPr lang="fr-FR" dirty="0" err="1" smtClean="0"/>
              <a:t>workers</a:t>
            </a:r>
            <a:endParaRPr lang="fr-FR" dirty="0"/>
          </a:p>
        </p:txBody>
      </p:sp>
      <p:sp>
        <p:nvSpPr>
          <p:cNvPr id="20482" name="Espace réservé du texte 2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marL="0" indent="0"/>
            <a:endParaRPr lang="fr-FR" altLang="x-none" cap="none">
              <a:ea typeface="MS PGothic" charset="-128"/>
            </a:endParaRPr>
          </a:p>
        </p:txBody>
      </p:sp>
      <p:pic>
        <p:nvPicPr>
          <p:cNvPr id="20483" name="Image 4" descr="Description : :Fig 1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10037" r="6354" b="29936"/>
          <a:stretch>
            <a:fillRect/>
          </a:stretch>
        </p:blipFill>
        <p:spPr bwMode="auto">
          <a:xfrm>
            <a:off x="107950" y="2060575"/>
            <a:ext cx="835025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4284663" y="6461125"/>
            <a:ext cx="485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lvl="1" algn="r">
              <a:spcBef>
                <a:spcPct val="20000"/>
              </a:spcBef>
            </a:pPr>
            <a:r>
              <a:rPr lang="en-US" altLang="x-none" sz="2000"/>
              <a:t>(Froidevaux, Hirschi, &amp; Wang, 2016, JVB)</a:t>
            </a:r>
          </a:p>
        </p:txBody>
      </p:sp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304800" y="1366838"/>
            <a:ext cx="7762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r>
              <a:rPr lang="fr-FR" altLang="x-none"/>
              <a:t>Latent </a:t>
            </a:r>
            <a:r>
              <a:rPr lang="fr-FR" altLang="x-none" dirty="0" err="1"/>
              <a:t>mediation</a:t>
            </a:r>
            <a:r>
              <a:rPr lang="fr-FR" altLang="x-none" dirty="0"/>
              <a:t> (SEM) model </a:t>
            </a:r>
            <a:r>
              <a:rPr lang="fr-FR" altLang="x-none" dirty="0" err="1"/>
              <a:t>with</a:t>
            </a:r>
            <a:r>
              <a:rPr lang="fr-FR" altLang="x-none" dirty="0"/>
              <a:t> </a:t>
            </a:r>
            <a:r>
              <a:rPr lang="fr-FR" altLang="x-none" dirty="0" err="1"/>
              <a:t>bootstrapping</a:t>
            </a:r>
            <a:r>
              <a:rPr lang="fr-FR" altLang="x-none" dirty="0"/>
              <a:t> </a:t>
            </a:r>
            <a:r>
              <a:rPr lang="fr-FR" altLang="x-none" dirty="0" err="1"/>
              <a:t>approach</a:t>
            </a:r>
            <a:r>
              <a:rPr lang="fr-FR" altLang="x-none" dirty="0"/>
              <a:t>: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41"/>
    </mc:Choice>
    <mc:Fallback xmlns="">
      <p:transition spd="slow" advTm="84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3771900" y="-3246437"/>
            <a:ext cx="914400" cy="7848600"/>
          </a:xfrm>
        </p:spPr>
        <p:txBody>
          <a:bodyPr/>
          <a:lstStyle/>
          <a:p>
            <a:pPr>
              <a:defRPr/>
            </a:pPr>
            <a:r>
              <a:rPr lang="fr-FR" dirty="0" err="1" smtClean="0"/>
              <a:t>Study</a:t>
            </a:r>
            <a:r>
              <a:rPr lang="fr-FR" dirty="0" smtClean="0"/>
              <a:t> 2: </a:t>
            </a:r>
            <a:r>
              <a:rPr lang="fr-FR" dirty="0" err="1" smtClean="0"/>
              <a:t>Results</a:t>
            </a:r>
            <a:r>
              <a:rPr lang="fr-FR" dirty="0" smtClean="0"/>
              <a:t> for </a:t>
            </a:r>
            <a:r>
              <a:rPr lang="fr-FR" dirty="0" err="1" smtClean="0"/>
              <a:t>retirees</a:t>
            </a:r>
            <a:endParaRPr lang="fr-FR" dirty="0"/>
          </a:p>
        </p:txBody>
      </p:sp>
      <p:sp>
        <p:nvSpPr>
          <p:cNvPr id="22530" name="Espace réservé du texte 2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marL="0" indent="0"/>
            <a:endParaRPr lang="fr-FR" altLang="x-none" cap="none">
              <a:ea typeface="MS PGothic" charset="-128"/>
            </a:endParaRP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4284663" y="6461125"/>
            <a:ext cx="485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lvl="1" algn="r">
              <a:spcBef>
                <a:spcPct val="20000"/>
              </a:spcBef>
            </a:pPr>
            <a:r>
              <a:rPr lang="en-US" altLang="x-none" sz="2000"/>
              <a:t>(Froidevaux, Hirschi, &amp; Wang, 2016, JVB)</a:t>
            </a:r>
          </a:p>
        </p:txBody>
      </p:sp>
      <p:pic>
        <p:nvPicPr>
          <p:cNvPr id="22532" name="Image 5" descr="Fig 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96975"/>
            <a:ext cx="8356600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2"/>
    </mc:Choice>
    <mc:Fallback xmlns="">
      <p:transition spd="slow" advTm="69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4191000" y="-3235325"/>
            <a:ext cx="533400" cy="815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Limitations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4578" name="ZoneTexte 11"/>
          <p:cNvSpPr txBox="1">
            <a:spLocks noChangeArrowheads="1"/>
          </p:cNvSpPr>
          <p:nvPr/>
        </p:nvSpPr>
        <p:spPr bwMode="auto">
          <a:xfrm>
            <a:off x="1752600" y="2514600"/>
            <a:ext cx="708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x-none" altLang="x-none" sz="2000"/>
          </a:p>
        </p:txBody>
      </p:sp>
      <p:sp>
        <p:nvSpPr>
          <p:cNvPr id="24579" name="Content Placeholder 2"/>
          <p:cNvSpPr txBox="1">
            <a:spLocks/>
          </p:cNvSpPr>
          <p:nvPr/>
        </p:nvSpPr>
        <p:spPr bwMode="auto">
          <a:xfrm>
            <a:off x="228600" y="1323975"/>
            <a:ext cx="82296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361950" indent="-4572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762000" indent="-4572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lvl="1" eaLnBrk="1" hangingPunct="1">
              <a:buFont typeface="Arial" charset="0"/>
              <a:buChar char="•"/>
            </a:pPr>
            <a:r>
              <a:rPr lang="en-US" altLang="x-none"/>
              <a:t>Use of self-report &amp; single source measures</a:t>
            </a:r>
          </a:p>
          <a:p>
            <a:pPr lvl="1" eaLnBrk="1" hangingPunct="1">
              <a:buFont typeface="Arial" charset="0"/>
              <a:buChar char="•"/>
            </a:pPr>
            <a:endParaRPr lang="en-US" altLang="x-none"/>
          </a:p>
          <a:p>
            <a:pPr lvl="1" eaLnBrk="1" hangingPunct="1">
              <a:buFont typeface="Arial" charset="0"/>
              <a:buChar char="•"/>
            </a:pPr>
            <a:r>
              <a:rPr lang="en-US" altLang="x-none"/>
              <a:t>Embeddedness in specific time and place</a:t>
            </a:r>
          </a:p>
          <a:p>
            <a:pPr lvl="1" eaLnBrk="1" hangingPunct="1">
              <a:buFont typeface="Arial" charset="0"/>
              <a:buChar char="•"/>
            </a:pPr>
            <a:endParaRPr lang="en-US" altLang="x-none"/>
          </a:p>
          <a:p>
            <a:pPr lvl="1" eaLnBrk="1" hangingPunct="1">
              <a:buFont typeface="Arial" charset="0"/>
              <a:buChar char="•"/>
            </a:pPr>
            <a:r>
              <a:rPr lang="en-US" altLang="x-none"/>
              <a:t>Use of non representative samples </a:t>
            </a:r>
            <a:endParaRPr lang="en-US" altLang="x-none" sz="1800">
              <a:sym typeface="Wingdings" charset="2"/>
            </a:endParaRPr>
          </a:p>
          <a:p>
            <a:pPr lvl="2" eaLnBrk="1" hangingPunct="1">
              <a:buFont typeface="Arial" charset="0"/>
              <a:buChar char="•"/>
            </a:pPr>
            <a:r>
              <a:rPr lang="en-US" altLang="x-none" sz="1800">
                <a:sym typeface="Wingdings" charset="2"/>
              </a:rPr>
              <a:t>a focus on successful retirement adjustment among a privileged population</a:t>
            </a:r>
            <a:endParaRPr lang="en-US" altLang="x-none" sz="1800"/>
          </a:p>
          <a:p>
            <a:pPr lvl="1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endParaRPr lang="en-US" altLang="x-none" sz="2900" b="1">
              <a:solidFill>
                <a:srgbClr val="00478B"/>
              </a:solidFill>
            </a:endParaRPr>
          </a:p>
          <a:p>
            <a:pPr lvl="1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endParaRPr lang="en-US" altLang="x-none" sz="2600"/>
          </a:p>
          <a:p>
            <a:pPr lvl="2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endParaRPr lang="en-US" altLang="x-none" sz="290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x-none" sz="1100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7"/>
    </mc:Choice>
    <mc:Fallback xmlns="">
      <p:transition spd="slow" advTm="26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u texte 2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marL="0" indent="0"/>
            <a:r>
              <a:rPr lang="fr-FR" altLang="x-none" cap="none">
                <a:ea typeface="MS PGothic" charset="-128"/>
              </a:rPr>
              <a:t>RESEARCH OVERVIEW</a:t>
            </a:r>
          </a:p>
        </p:txBody>
      </p:sp>
      <p:graphicFrame>
        <p:nvGraphicFramePr>
          <p:cNvPr id="7" name="Diagramme 6"/>
          <p:cNvGraphicFramePr/>
          <p:nvPr/>
        </p:nvGraphicFramePr>
        <p:xfrm>
          <a:off x="152400" y="-237066"/>
          <a:ext cx="8576734" cy="7095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6524625" y="7086600"/>
            <a:ext cx="261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r>
              <a:rPr lang="en-US" altLang="x-none" sz="1200"/>
              <a:t>www.arianefroidevaux.wordpress.com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 rot="16200000">
            <a:off x="3797300" y="-3314700"/>
            <a:ext cx="914400" cy="7848600"/>
          </a:xfrm>
        </p:spPr>
        <p:txBody>
          <a:bodyPr/>
          <a:lstStyle/>
          <a:p>
            <a:pPr>
              <a:defRPr/>
            </a:pPr>
            <a:r>
              <a:rPr lang="fr-FR" dirty="0" err="1" smtClean="0"/>
              <a:t>My</a:t>
            </a:r>
            <a:r>
              <a:rPr lang="fr-FR" dirty="0" smtClean="0"/>
              <a:t> future </a:t>
            </a:r>
            <a:r>
              <a:rPr lang="fr-FR" dirty="0" err="1" smtClean="0"/>
              <a:t>research</a:t>
            </a:r>
            <a:r>
              <a:rPr lang="fr-FR" dirty="0" smtClean="0"/>
              <a:t> directions</a:t>
            </a:r>
            <a:endParaRPr lang="fr-FR" dirty="0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0"/>
    </mc:Choice>
    <mc:Fallback xmlns="">
      <p:transition spd="slow" advTm="35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re 7"/>
          <p:cNvSpPr txBox="1">
            <a:spLocks/>
          </p:cNvSpPr>
          <p:nvPr/>
        </p:nvSpPr>
        <p:spPr bwMode="auto">
          <a:xfrm>
            <a:off x="1254125" y="1566863"/>
            <a:ext cx="640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endParaRPr lang="en-US" altLang="x-none" sz="2800">
              <a:solidFill>
                <a:srgbClr val="00478B"/>
              </a:solidFill>
            </a:endParaRPr>
          </a:p>
          <a:p>
            <a:pPr algn="ctr" eaLnBrk="1" hangingPunct="1"/>
            <a:r>
              <a:rPr lang="en-US" altLang="x-none" sz="2800">
                <a:solidFill>
                  <a:srgbClr val="00478B"/>
                </a:solidFill>
              </a:rPr>
              <a:t>TO THE ESVDC AWARD COMMITTEE </a:t>
            </a:r>
          </a:p>
          <a:p>
            <a:pPr algn="ctr" eaLnBrk="1" hangingPunct="1"/>
            <a:r>
              <a:rPr lang="en-US" altLang="x-none" sz="2800">
                <a:solidFill>
                  <a:srgbClr val="00478B"/>
                </a:solidFill>
              </a:rPr>
              <a:t>FOR THIS GREAT HONOR …</a:t>
            </a:r>
          </a:p>
          <a:p>
            <a:pPr algn="ctr" eaLnBrk="1" hangingPunct="1"/>
            <a:endParaRPr lang="en-US" altLang="x-none" sz="2800">
              <a:solidFill>
                <a:srgbClr val="00478B"/>
              </a:solidFill>
            </a:endParaRPr>
          </a:p>
          <a:p>
            <a:pPr algn="ctr" eaLnBrk="1" hangingPunct="1"/>
            <a:r>
              <a:rPr lang="en-US" altLang="x-none" sz="2800">
                <a:solidFill>
                  <a:srgbClr val="00478B"/>
                </a:solidFill>
              </a:rPr>
              <a:t>&amp;</a:t>
            </a:r>
          </a:p>
          <a:p>
            <a:pPr algn="ctr" eaLnBrk="1" hangingPunct="1"/>
            <a:endParaRPr lang="en-US" altLang="x-none" sz="2800">
              <a:solidFill>
                <a:srgbClr val="00478B"/>
              </a:solidFill>
            </a:endParaRPr>
          </a:p>
          <a:p>
            <a:pPr algn="ctr" eaLnBrk="1" hangingPunct="1"/>
            <a:r>
              <a:rPr lang="en-US" altLang="x-none" sz="2800">
                <a:solidFill>
                  <a:srgbClr val="00478B"/>
                </a:solidFill>
              </a:rPr>
              <a:t>FOR YOUR ATTENTION …</a:t>
            </a:r>
          </a:p>
          <a:p>
            <a:pPr algn="ctr" eaLnBrk="1" hangingPunct="1"/>
            <a:endParaRPr lang="en-US" altLang="x-none" sz="2800">
              <a:solidFill>
                <a:srgbClr val="00478B"/>
              </a:solidFill>
            </a:endParaRPr>
          </a:p>
          <a:p>
            <a:pPr algn="ctr" eaLnBrk="1" hangingPunct="1"/>
            <a:endParaRPr lang="en-US" altLang="x-none" sz="2800">
              <a:solidFill>
                <a:srgbClr val="00478B"/>
              </a:solidFill>
            </a:endParaRPr>
          </a:p>
        </p:txBody>
      </p:sp>
      <p:sp>
        <p:nvSpPr>
          <p:cNvPr id="28674" name="ZoneTexte 10"/>
          <p:cNvSpPr txBox="1">
            <a:spLocks noChangeArrowheads="1"/>
          </p:cNvSpPr>
          <p:nvPr/>
        </p:nvSpPr>
        <p:spPr bwMode="auto">
          <a:xfrm>
            <a:off x="0" y="5916613"/>
            <a:ext cx="8440738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 eaLnBrk="1" hangingPunct="1"/>
            <a:r>
              <a:rPr lang="en-US" altLang="x-none" sz="2500">
                <a:solidFill>
                  <a:srgbClr val="00478B"/>
                </a:solidFill>
                <a:ea typeface="ＭＳ Ｐゴシック" charset="-128"/>
              </a:rPr>
              <a:t>Contact -  </a:t>
            </a:r>
            <a:r>
              <a:rPr lang="en-US" altLang="x-none" sz="2500">
                <a:solidFill>
                  <a:srgbClr val="00478B"/>
                </a:solidFill>
                <a:ea typeface="ＭＳ Ｐゴシック" charset="-128"/>
                <a:hlinkClick r:id="rId5"/>
              </a:rPr>
              <a:t>Ariane.Froidevaux@warrington.ufl.edu</a:t>
            </a:r>
            <a:endParaRPr lang="en-US" altLang="x-none" sz="2500">
              <a:solidFill>
                <a:srgbClr val="00478B"/>
              </a:solidFill>
              <a:ea typeface="ＭＳ Ｐゴシック" charset="-128"/>
            </a:endParaRPr>
          </a:p>
          <a:p>
            <a:pPr algn="r" eaLnBrk="1" hangingPunct="1"/>
            <a:r>
              <a:rPr lang="en-US" altLang="x-none" sz="2500">
                <a:solidFill>
                  <a:srgbClr val="00478B"/>
                </a:solidFill>
                <a:ea typeface="ＭＳ Ｐゴシック" charset="-128"/>
                <a:hlinkClick r:id="rId6"/>
              </a:rPr>
              <a:t>www.arianefroidevaux.wordpress.com</a:t>
            </a:r>
            <a:r>
              <a:rPr lang="en-US" altLang="x-none" sz="2500">
                <a:solidFill>
                  <a:srgbClr val="00478B"/>
                </a:solidFill>
                <a:ea typeface="ＭＳ Ｐゴシック" charset="-128"/>
              </a:rPr>
              <a:t> - Additional information</a:t>
            </a:r>
          </a:p>
          <a:p>
            <a:pPr algn="r" eaLnBrk="1" hangingPunct="1"/>
            <a:endParaRPr lang="en-US" altLang="x-none" sz="2500">
              <a:solidFill>
                <a:srgbClr val="00478B"/>
              </a:solidFill>
              <a:ea typeface="ＭＳ Ｐゴシック" charset="-128"/>
            </a:endParaRPr>
          </a:p>
        </p:txBody>
      </p:sp>
      <p:sp>
        <p:nvSpPr>
          <p:cNvPr id="28675" name="Title 1"/>
          <p:cNvSpPr txBox="1">
            <a:spLocks/>
          </p:cNvSpPr>
          <p:nvPr/>
        </p:nvSpPr>
        <p:spPr bwMode="auto">
          <a:xfrm rot="-5400000">
            <a:off x="4191000" y="-1143000"/>
            <a:ext cx="533400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x-none" altLang="x-none" sz="4400">
              <a:solidFill>
                <a:schemeClr val="accent1"/>
              </a:solidFill>
            </a:endParaRPr>
          </a:p>
        </p:txBody>
      </p:sp>
      <p:pic>
        <p:nvPicPr>
          <p:cNvPr id="28676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3582988"/>
            <a:ext cx="32321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57"/>
    </mc:Choice>
    <mc:Fallback xmlns="">
      <p:transition spd="slow" advTm="1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3771900" y="-3543300"/>
            <a:ext cx="914400" cy="784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Publication list</a:t>
            </a:r>
            <a:endParaRPr lang="en-US" dirty="0"/>
          </a:p>
        </p:txBody>
      </p:sp>
      <p:sp>
        <p:nvSpPr>
          <p:cNvPr id="30722" name="Text Placeholder 2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x-none" cap="none">
                <a:ea typeface="MS PGothic" charset="-128"/>
              </a:rPr>
              <a:t>ARIANE FROIDEVAUX, PH.D.</a:t>
            </a:r>
          </a:p>
        </p:txBody>
      </p:sp>
      <p:sp>
        <p:nvSpPr>
          <p:cNvPr id="30723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304800" y="846138"/>
            <a:ext cx="7848600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x-none" sz="800" b="1">
                <a:ea typeface="MS PGothic" charset="-128"/>
              </a:rPr>
              <a:t>Career development &amp; counseling</a:t>
            </a:r>
            <a:endParaRPr lang="en-CA" altLang="x-none" sz="800">
              <a:ea typeface="MS PGothic" charset="-128"/>
            </a:endParaRPr>
          </a:p>
          <a:p>
            <a:pPr marL="0" indent="0">
              <a:buFontTx/>
              <a:buChar char="•"/>
            </a:pPr>
            <a:r>
              <a:rPr lang="en-CA" altLang="x-none" sz="800">
                <a:ea typeface="MS PGothic" charset="-128"/>
              </a:rPr>
              <a:t>Hirschi, A., Abessolo, M., &amp; </a:t>
            </a:r>
            <a:r>
              <a:rPr lang="en-CA" altLang="x-none" sz="800" b="1">
                <a:ea typeface="MS PGothic" charset="-128"/>
              </a:rPr>
              <a:t>Froidevaux, A.</a:t>
            </a:r>
            <a:r>
              <a:rPr lang="en-CA" altLang="x-none" sz="800">
                <a:ea typeface="MS PGothic" charset="-128"/>
              </a:rPr>
              <a:t> (2015). Hope as a resource for career exploration: Examining incremental and cross-lagged effects. </a:t>
            </a:r>
            <a:r>
              <a:rPr lang="en-CA" altLang="x-none" sz="800" i="1">
                <a:ea typeface="MS PGothic" charset="-128"/>
              </a:rPr>
              <a:t>Journal of Vocational Behavior, 86</a:t>
            </a:r>
            <a:r>
              <a:rPr lang="en-CA" altLang="x-none" sz="800">
                <a:ea typeface="MS PGothic" charset="-128"/>
              </a:rPr>
              <a:t>, 38-47. doi: 10.1016/j.jvb.2014.10.006</a:t>
            </a:r>
          </a:p>
          <a:p>
            <a:pPr marL="0" indent="0">
              <a:buFontTx/>
              <a:buChar char="•"/>
            </a:pPr>
            <a:r>
              <a:rPr lang="en-CA" altLang="x-none" sz="800">
                <a:ea typeface="MS PGothic" charset="-128"/>
              </a:rPr>
              <a:t>Masdonati, J., </a:t>
            </a:r>
            <a:r>
              <a:rPr lang="en-CA" altLang="x-none" sz="800" b="1">
                <a:ea typeface="MS PGothic" charset="-128"/>
              </a:rPr>
              <a:t>Froidevaux, A.</a:t>
            </a:r>
            <a:r>
              <a:rPr lang="en-CA" altLang="x-none" sz="800">
                <a:ea typeface="MS PGothic" charset="-128"/>
              </a:rPr>
              <a:t>, &amp; Rossier, J. (2017). La recherche qualitative consensuelle en psychologie du conseil et de l</a:t>
            </a:r>
            <a:r>
              <a:rPr lang="en-CA" altLang="en-US" sz="800">
                <a:ea typeface="MS PGothic" charset="-128"/>
              </a:rPr>
              <a:t>’</a:t>
            </a:r>
            <a:r>
              <a:rPr lang="en-CA" altLang="x-none" sz="800">
                <a:ea typeface="MS PGothic" charset="-128"/>
              </a:rPr>
              <a:t>orientation [Consensual qualitative research in career counseling psychology]. In M. Santiago-Delefosse &amp; M. del Rio Carral (Eds.), </a:t>
            </a:r>
            <a:r>
              <a:rPr lang="en-CA" altLang="x-none" sz="800" i="1">
                <a:ea typeface="MS PGothic" charset="-128"/>
              </a:rPr>
              <a:t>Les Méthodes Qualitatives en Psychologie et Sciences Humaines de la Santé [Qualitative Methods in Health Psychology and Human Sciences]</a:t>
            </a:r>
            <a:r>
              <a:rPr lang="en-CA" altLang="x-none" sz="800">
                <a:ea typeface="MS PGothic" charset="-128"/>
              </a:rPr>
              <a:t> (pp. 157-180). Paris: Dunod.</a:t>
            </a:r>
            <a:endParaRPr lang="en-US" altLang="x-none" sz="800">
              <a:ea typeface="MS PGothic" charset="-128"/>
            </a:endParaRPr>
          </a:p>
          <a:p>
            <a:pPr marL="0" indent="0">
              <a:buFontTx/>
              <a:buChar char="•"/>
            </a:pPr>
            <a:r>
              <a:rPr lang="en-CA" altLang="x-none" sz="800">
                <a:ea typeface="MS PGothic" charset="-128"/>
              </a:rPr>
              <a:t>Stauffer, S. D., Maggiori, C., </a:t>
            </a:r>
            <a:r>
              <a:rPr lang="en-CA" altLang="x-none" sz="800" b="1">
                <a:ea typeface="MS PGothic" charset="-128"/>
              </a:rPr>
              <a:t>Froidevaux, A.,</a:t>
            </a:r>
            <a:r>
              <a:rPr lang="en-CA" altLang="x-none" sz="800">
                <a:ea typeface="MS PGothic" charset="-128"/>
              </a:rPr>
              <a:t> &amp; Rossier, J. (2014). Adaptability in action: Using personality, interest, and values data to help clients increase their emotional, social, and cognitive career meta-capacities. In M. Coetzee (Ed.), </a:t>
            </a:r>
            <a:r>
              <a:rPr lang="en-CA" altLang="x-none" sz="800" i="1">
                <a:ea typeface="MS PGothic" charset="-128"/>
              </a:rPr>
              <a:t>Psycho-Social Career Meta-Capacities: Dynamics of Contemporary Career Development</a:t>
            </a:r>
            <a:r>
              <a:rPr lang="en-CA" altLang="x-none" sz="800">
                <a:ea typeface="MS PGothic" charset="-128"/>
              </a:rPr>
              <a:t> (pp. 55-73). Dordrecht, The Netherlands: Springer.</a:t>
            </a:r>
          </a:p>
          <a:p>
            <a:pPr marL="0" indent="0">
              <a:buFontTx/>
              <a:buChar char="•"/>
            </a:pPr>
            <a:r>
              <a:rPr lang="en-CA" altLang="x-none" sz="800">
                <a:ea typeface="MS PGothic" charset="-128"/>
              </a:rPr>
              <a:t>Hirschi, A., &amp; </a:t>
            </a:r>
            <a:r>
              <a:rPr lang="en-CA" altLang="x-none" sz="800" b="1">
                <a:ea typeface="MS PGothic" charset="-128"/>
              </a:rPr>
              <a:t>Froidevaux, A.</a:t>
            </a:r>
            <a:r>
              <a:rPr lang="en-CA" altLang="x-none" sz="800">
                <a:ea typeface="MS PGothic" charset="-128"/>
              </a:rPr>
              <a:t> (1</a:t>
            </a:r>
            <a:r>
              <a:rPr lang="en-CA" altLang="x-none" sz="800" baseline="30000">
                <a:ea typeface="MS PGothic" charset="-128"/>
              </a:rPr>
              <a:t>st</a:t>
            </a:r>
            <a:r>
              <a:rPr lang="en-CA" altLang="x-none" sz="800">
                <a:ea typeface="MS PGothic" charset="-128"/>
              </a:rPr>
              <a:t> round of revisions). Career counselling. In H. Gunz, M. Lazarova, &amp; W. Mayrhofer, </a:t>
            </a:r>
            <a:r>
              <a:rPr lang="en-CA" altLang="x-none" sz="800" i="1">
                <a:ea typeface="MS PGothic" charset="-128"/>
              </a:rPr>
              <a:t>Routledge Companion to Career Studies.</a:t>
            </a:r>
            <a:r>
              <a:rPr lang="en-CA" altLang="x-none" sz="800">
                <a:ea typeface="MS PGothic" charset="-128"/>
              </a:rPr>
              <a:t> Routledge.</a:t>
            </a:r>
            <a:endParaRPr lang="en-US" altLang="x-none" sz="800">
              <a:ea typeface="MS PGothic" charset="-128"/>
            </a:endParaRPr>
          </a:p>
          <a:p>
            <a:pPr marL="0" indent="0"/>
            <a:r>
              <a:rPr lang="en-US" altLang="x-none" sz="800" b="1">
                <a:ea typeface="MS PGothic" charset="-128"/>
              </a:rPr>
              <a:t>Careers &amp; OB</a:t>
            </a:r>
          </a:p>
          <a:p>
            <a:pPr marL="0" indent="0">
              <a:buFontTx/>
              <a:buChar char="•"/>
            </a:pPr>
            <a:r>
              <a:rPr lang="en-CA" altLang="x-none" sz="800" b="1">
                <a:ea typeface="MS PGothic" charset="-128"/>
              </a:rPr>
              <a:t>Froidevaux, A., </a:t>
            </a:r>
            <a:r>
              <a:rPr lang="en-CA" altLang="x-none" sz="800">
                <a:ea typeface="MS PGothic" charset="-128"/>
              </a:rPr>
              <a:t>Koopmann, J., &amp; Wang, M. (in preparation; writing manuscript). The effect of objective and subjective economic stress on employment quality after graduation from college.</a:t>
            </a:r>
            <a:endParaRPr lang="en-US" altLang="x-none" sz="800">
              <a:ea typeface="MS PGothic" charset="-128"/>
            </a:endParaRPr>
          </a:p>
          <a:p>
            <a:pPr marL="0" indent="0">
              <a:buFontTx/>
              <a:buChar char="•"/>
            </a:pPr>
            <a:r>
              <a:rPr lang="en-CA" altLang="x-none" sz="800">
                <a:ea typeface="MS PGothic" charset="-128"/>
              </a:rPr>
              <a:t>Mohr, C. D., Haverly, S. N., </a:t>
            </a:r>
            <a:r>
              <a:rPr lang="en-CA" altLang="x-none" sz="800" b="1">
                <a:ea typeface="MS PGothic" charset="-128"/>
              </a:rPr>
              <a:t>Froidevaux, A.,</a:t>
            </a:r>
            <a:r>
              <a:rPr lang="en-CA" altLang="x-none" sz="800">
                <a:ea typeface="MS PGothic" charset="-128"/>
              </a:rPr>
              <a:t> &amp; Wang, M. (in press). Escaping the self: Negative self-evaluations and employee alcohol misuse. In D. L. Ferris, R. E. Johnson, &amp; C. Sedikides (Eds.), </a:t>
            </a:r>
            <a:r>
              <a:rPr lang="en-CA" altLang="x-none" sz="800" i="1">
                <a:ea typeface="MS PGothic" charset="-128"/>
              </a:rPr>
              <a:t>The Self at Work. </a:t>
            </a:r>
            <a:r>
              <a:rPr lang="en-CA" altLang="x-none" sz="800">
                <a:ea typeface="MS PGothic" charset="-128"/>
              </a:rPr>
              <a:t>Routledge, SIOP Organizational Frontiers Series.</a:t>
            </a:r>
            <a:r>
              <a:rPr lang="en-US" altLang="x-none" sz="800">
                <a:ea typeface="MS PGothic" charset="-128"/>
              </a:rPr>
              <a:t> </a:t>
            </a:r>
          </a:p>
          <a:p>
            <a:pPr marL="0" indent="0">
              <a:buFontTx/>
              <a:buChar char="•"/>
            </a:pPr>
            <a:r>
              <a:rPr lang="en-CA" altLang="x-none" sz="800">
                <a:ea typeface="MS PGothic" charset="-128"/>
              </a:rPr>
              <a:t>Nagy, N., Hirschi, A., </a:t>
            </a:r>
            <a:r>
              <a:rPr lang="en-CA" altLang="x-none" sz="800" b="1">
                <a:ea typeface="MS PGothic" charset="-128"/>
              </a:rPr>
              <a:t>Froidevaux, A., </a:t>
            </a:r>
            <a:r>
              <a:rPr lang="en-CA" altLang="x-none" sz="800">
                <a:ea typeface="MS PGothic" charset="-128"/>
              </a:rPr>
              <a:t>&amp; Baumeler, F. (in preparation; writing). Lifespan perspectives on careers and career development. In B. Baltes, C. Rudolph, &amp; H. Zacher (Eds.), </a:t>
            </a:r>
            <a:r>
              <a:rPr lang="en-CA" altLang="x-none" sz="800" i="1">
                <a:ea typeface="MS PGothic" charset="-128"/>
              </a:rPr>
              <a:t>Work Across the Lifespan.</a:t>
            </a:r>
            <a:r>
              <a:rPr lang="en-CA" altLang="x-none" sz="800">
                <a:ea typeface="MS PGothic" charset="-128"/>
              </a:rPr>
              <a:t> Elsevier.</a:t>
            </a:r>
            <a:endParaRPr lang="en-US" altLang="x-none" sz="800">
              <a:ea typeface="MS PGothic" charset="-128"/>
            </a:endParaRPr>
          </a:p>
          <a:p>
            <a:pPr marL="0" indent="0"/>
            <a:r>
              <a:rPr lang="en-US" altLang="x-none" sz="800" b="1">
                <a:ea typeface="MS PGothic" charset="-128"/>
              </a:rPr>
              <a:t>Retirement planning &amp; adjustment</a:t>
            </a:r>
          </a:p>
          <a:p>
            <a:pPr marL="0" indent="0">
              <a:buFontTx/>
              <a:buChar char="•"/>
            </a:pPr>
            <a:r>
              <a:rPr lang="en-CA" altLang="x-none" sz="800" b="1">
                <a:ea typeface="MS PGothic" charset="-128"/>
              </a:rPr>
              <a:t>Froidevaux, A.,</a:t>
            </a:r>
            <a:r>
              <a:rPr lang="en-CA" altLang="x-none" sz="800">
                <a:ea typeface="MS PGothic" charset="-128"/>
              </a:rPr>
              <a:t> Hirschi, A., &amp; Wang, M. (2016). The role of mattering as an overlooked key challenge in retirement planning and adjustment. </a:t>
            </a:r>
            <a:r>
              <a:rPr lang="en-CA" altLang="x-none" sz="800" i="1">
                <a:ea typeface="MS PGothic" charset="-128"/>
              </a:rPr>
              <a:t>Journal of Vocational Behavior</a:t>
            </a:r>
            <a:r>
              <a:rPr lang="en-CA" altLang="x-none" sz="800">
                <a:ea typeface="MS PGothic" charset="-128"/>
              </a:rPr>
              <a:t>, </a:t>
            </a:r>
            <a:r>
              <a:rPr lang="en-CA" altLang="x-none" sz="800" i="1">
                <a:ea typeface="MS PGothic" charset="-128"/>
              </a:rPr>
              <a:t>94, </a:t>
            </a:r>
            <a:r>
              <a:rPr lang="en-CA" altLang="x-none" sz="800">
                <a:ea typeface="MS PGothic" charset="-128"/>
              </a:rPr>
              <a:t>57-69. doi: 10.1016/j.jvb.2016.02.016. </a:t>
            </a:r>
          </a:p>
          <a:p>
            <a:pPr marL="0" indent="0">
              <a:buFontTx/>
              <a:buChar char="•"/>
            </a:pPr>
            <a:r>
              <a:rPr lang="en-CA" altLang="x-none" sz="800" b="1">
                <a:ea typeface="MS PGothic" charset="-128"/>
              </a:rPr>
              <a:t>Froidevaux, A., </a:t>
            </a:r>
            <a:r>
              <a:rPr lang="en-CA" altLang="x-none" sz="800">
                <a:ea typeface="MS PGothic" charset="-128"/>
              </a:rPr>
              <a:t>Baumann, I., Maggiori, C., Wieber, F., &amp; Rossier, J. (2017). Retirement planning: How to deal with different adjustment trajectories? In B.-J. Ertelt &amp; M. Scharpf, </a:t>
            </a:r>
            <a:r>
              <a:rPr lang="en-CA" altLang="x-none" sz="800" i="1">
                <a:ea typeface="MS PGothic" charset="-128"/>
              </a:rPr>
              <a:t>Berufliche Beratung Älterer </a:t>
            </a:r>
            <a:r>
              <a:rPr lang="en-CA" altLang="x-none" sz="800" i="1">
                <a:ea typeface="MS PGothic" charset="-128"/>
                <a:sym typeface="Symbol" charset="2"/>
              </a:rPr>
              <a:t></a:t>
            </a:r>
            <a:r>
              <a:rPr lang="en-CA" altLang="x-none" sz="800" i="1">
                <a:ea typeface="MS PGothic" charset="-128"/>
              </a:rPr>
              <a:t>Career Guidance for Older Workers</a:t>
            </a:r>
            <a:r>
              <a:rPr lang="en-CA" altLang="x-none" sz="800" i="1">
                <a:ea typeface="MS PGothic" charset="-128"/>
                <a:sym typeface="Symbol" charset="2"/>
              </a:rPr>
              <a:t></a:t>
            </a:r>
            <a:r>
              <a:rPr lang="en-CA" altLang="x-none" sz="800" i="1">
                <a:ea typeface="MS PGothic" charset="-128"/>
              </a:rPr>
              <a:t> </a:t>
            </a:r>
            <a:r>
              <a:rPr lang="en-CA" altLang="x-none" sz="800">
                <a:ea typeface="MS PGothic" charset="-128"/>
              </a:rPr>
              <a:t>(pp. 25-53)</a:t>
            </a:r>
            <a:r>
              <a:rPr lang="en-CA" altLang="x-none" sz="800" i="1">
                <a:ea typeface="MS PGothic" charset="-128"/>
              </a:rPr>
              <a:t>. </a:t>
            </a:r>
            <a:r>
              <a:rPr lang="en-CA" altLang="x-none" sz="800">
                <a:ea typeface="MS PGothic" charset="-128"/>
              </a:rPr>
              <a:t>Frankfurt-Am-Main, Germany: Peter Lang.</a:t>
            </a:r>
          </a:p>
          <a:p>
            <a:pPr marL="0" indent="0">
              <a:buFontTx/>
              <a:buChar char="•"/>
            </a:pPr>
            <a:r>
              <a:rPr lang="en-CA" altLang="x-none" sz="800" b="1">
                <a:ea typeface="MS PGothic" charset="-128"/>
              </a:rPr>
              <a:t>Froidevaux, A.,</a:t>
            </a:r>
            <a:r>
              <a:rPr lang="en-CA" altLang="x-none" sz="800">
                <a:ea typeface="MS PGothic" charset="-128"/>
              </a:rPr>
              <a:t> &amp; Hirschi, A. (2015). Managing the transition to retirement: From meaningful work to meaning in life at retirement. In A. De Vos &amp; B. van der Heijden (Eds.), </a:t>
            </a:r>
            <a:r>
              <a:rPr lang="en-CA" altLang="x-none" sz="800" i="1">
                <a:ea typeface="MS PGothic" charset="-128"/>
              </a:rPr>
              <a:t>Handbook of Research on Sustainable Careers</a:t>
            </a:r>
            <a:r>
              <a:rPr lang="en-CA" altLang="x-none" sz="800">
                <a:ea typeface="MS PGothic" charset="-128"/>
              </a:rPr>
              <a:t> (pp. 350-363). Cheltenham, UK and Northampton, MA: Edward Elgar Publishing. </a:t>
            </a:r>
          </a:p>
          <a:p>
            <a:pPr marL="0" indent="0">
              <a:buFontTx/>
              <a:buChar char="•"/>
            </a:pPr>
            <a:r>
              <a:rPr lang="en-CA" altLang="x-none" sz="800">
                <a:ea typeface="MS PGothic" charset="-128"/>
              </a:rPr>
              <a:t>Maggiori, C., Nihil, R., </a:t>
            </a:r>
            <a:r>
              <a:rPr lang="en-CA" altLang="x-none" sz="800" b="1">
                <a:ea typeface="MS PGothic" charset="-128"/>
              </a:rPr>
              <a:t>Froidevaux, A.,</a:t>
            </a:r>
            <a:r>
              <a:rPr lang="en-CA" altLang="x-none" sz="800">
                <a:ea typeface="MS PGothic" charset="-128"/>
              </a:rPr>
              <a:t> &amp; Rossier, J. (2014). Development and validation of the transition to retirement questionnaire. </a:t>
            </a:r>
            <a:r>
              <a:rPr lang="en-CA" altLang="x-none" sz="800" i="1">
                <a:ea typeface="MS PGothic" charset="-128"/>
              </a:rPr>
              <a:t>Journal of Career Assessment, 22</a:t>
            </a:r>
            <a:r>
              <a:rPr lang="en-CA" altLang="x-none" sz="800">
                <a:ea typeface="MS PGothic" charset="-128"/>
              </a:rPr>
              <a:t>(3), 505-523. doi: 10.1177/1069072713498684. </a:t>
            </a:r>
            <a:endParaRPr lang="en-US" altLang="x-none" sz="800">
              <a:ea typeface="MS PGothic" charset="-128"/>
            </a:endParaRPr>
          </a:p>
          <a:p>
            <a:pPr marL="0" indent="0"/>
            <a:r>
              <a:rPr lang="en-US" altLang="x-none" sz="800" b="1">
                <a:ea typeface="MS PGothic" charset="-128"/>
              </a:rPr>
              <a:t>Retirement decision-making</a:t>
            </a:r>
          </a:p>
          <a:p>
            <a:pPr marL="0" indent="0">
              <a:buFontTx/>
              <a:buChar char="•"/>
            </a:pPr>
            <a:r>
              <a:rPr lang="en-CA" altLang="x-none" sz="800">
                <a:ea typeface="MS PGothic" charset="-128"/>
              </a:rPr>
              <a:t>Alterman, V., Wang, M., Fasbender, U., &amp; </a:t>
            </a:r>
            <a:r>
              <a:rPr lang="en-CA" altLang="x-none" sz="800" b="1">
                <a:ea typeface="MS PGothic" charset="-128"/>
              </a:rPr>
              <a:t>Froidevaux, A</a:t>
            </a:r>
            <a:r>
              <a:rPr lang="en-CA" altLang="x-none" sz="800">
                <a:ea typeface="MS PGothic" charset="-128"/>
              </a:rPr>
              <a:t>. Small business owners</a:t>
            </a:r>
            <a:r>
              <a:rPr lang="en-CA" altLang="en-US" sz="800">
                <a:ea typeface="MS PGothic" charset="-128"/>
              </a:rPr>
              <a:t>’</a:t>
            </a:r>
            <a:r>
              <a:rPr lang="en-CA" altLang="x-none" sz="800">
                <a:ea typeface="MS PGothic" charset="-128"/>
              </a:rPr>
              <a:t> retirement decision-making: To sell or not to sell?</a:t>
            </a:r>
            <a:endParaRPr lang="en-US" altLang="x-none" sz="800" b="1">
              <a:ea typeface="MS PGothic" charset="-128"/>
            </a:endParaRPr>
          </a:p>
          <a:p>
            <a:pPr marL="0" indent="0"/>
            <a:r>
              <a:rPr lang="en-US" altLang="x-none" sz="800" b="1">
                <a:ea typeface="MS PGothic" charset="-128"/>
              </a:rPr>
              <a:t>Retirement adjustment</a:t>
            </a:r>
          </a:p>
          <a:p>
            <a:pPr marL="0" indent="0">
              <a:buFontTx/>
              <a:buChar char="•"/>
            </a:pPr>
            <a:r>
              <a:rPr lang="en-CA" altLang="x-none" sz="800" b="1">
                <a:ea typeface="MS PGothic" charset="-128"/>
              </a:rPr>
              <a:t>Froidevaux, A. </a:t>
            </a:r>
            <a:r>
              <a:rPr lang="en-CA" altLang="x-none" sz="800">
                <a:ea typeface="MS PGothic" charset="-128"/>
              </a:rPr>
              <a:t>(2016). Favoriser l</a:t>
            </a:r>
            <a:r>
              <a:rPr lang="en-CA" altLang="en-US" sz="800">
                <a:ea typeface="MS PGothic" charset="-128"/>
              </a:rPr>
              <a:t>’</a:t>
            </a:r>
            <a:r>
              <a:rPr lang="en-CA" altLang="x-none" sz="800">
                <a:ea typeface="MS PGothic" charset="-128"/>
              </a:rPr>
              <a:t>adaptation à la retraite: Investigations qualitative et quantitative de l</a:t>
            </a:r>
            <a:r>
              <a:rPr lang="en-CA" altLang="en-US" sz="800">
                <a:ea typeface="MS PGothic" charset="-128"/>
              </a:rPr>
              <a:t>’</a:t>
            </a:r>
            <a:r>
              <a:rPr lang="en-CA" altLang="x-none" sz="800">
                <a:ea typeface="MS PGothic" charset="-128"/>
              </a:rPr>
              <a:t>identité, du sens et du sentiment de compter pour autrui [Adjusting successfully to retirement: Qualitative and quantitative investigations on identity, meaning and mattering]. </a:t>
            </a:r>
            <a:r>
              <a:rPr lang="en-CA" altLang="x-none" sz="800" i="1">
                <a:ea typeface="MS PGothic" charset="-128"/>
              </a:rPr>
              <a:t>L'Orientation Scolaire et Professionnelle, 45</a:t>
            </a:r>
            <a:r>
              <a:rPr lang="en-CA" altLang="x-none" sz="800">
                <a:ea typeface="MS PGothic" charset="-128"/>
              </a:rPr>
              <a:t>(3), 389-394. URL: http://osp.revues.org/5241. </a:t>
            </a:r>
          </a:p>
          <a:p>
            <a:pPr marL="0" indent="0">
              <a:buFontTx/>
              <a:buChar char="•"/>
            </a:pPr>
            <a:r>
              <a:rPr lang="en-CA" altLang="x-none" sz="800" b="1">
                <a:ea typeface="MS PGothic" charset="-128"/>
              </a:rPr>
              <a:t>Froidevaux, A.</a:t>
            </a:r>
            <a:r>
              <a:rPr lang="en-CA" altLang="x-none" sz="800">
                <a:ea typeface="MS PGothic" charset="-128"/>
              </a:rPr>
              <a:t> (in press). A life design perspective on the work to retirement transition. In V. Cohen-Scali, J. Rossier, &amp; L. Nota (Eds.), </a:t>
            </a:r>
            <a:r>
              <a:rPr lang="en-CA" altLang="x-none" sz="800" i="1">
                <a:ea typeface="MS PGothic" charset="-128"/>
              </a:rPr>
              <a:t>International Perspectives on Current Research in Career Counseling and Guidance: Building Careers in Changing and Diverse Societies. </a:t>
            </a:r>
            <a:r>
              <a:rPr lang="en-CA" altLang="x-none" sz="800">
                <a:ea typeface="MS PGothic" charset="-128"/>
              </a:rPr>
              <a:t>Cham, Switzerland: Springer.</a:t>
            </a:r>
          </a:p>
          <a:p>
            <a:pPr marL="0" indent="0">
              <a:buFontTx/>
              <a:buChar char="•"/>
            </a:pPr>
            <a:r>
              <a:rPr lang="en-CA" altLang="x-none" sz="800" b="1">
                <a:ea typeface="MS PGothic" charset="-128"/>
              </a:rPr>
              <a:t>Froidevaux, A., </a:t>
            </a:r>
            <a:r>
              <a:rPr lang="en-CA" altLang="x-none" sz="800">
                <a:ea typeface="MS PGothic" charset="-128"/>
              </a:rPr>
              <a:t>Hirschi, A, &amp; Wang, M. </a:t>
            </a:r>
            <a:r>
              <a:rPr lang="en-CA" altLang="x-none" sz="800" b="1">
                <a:ea typeface="MS PGothic" charset="-128"/>
              </a:rPr>
              <a:t>(</a:t>
            </a:r>
            <a:r>
              <a:rPr lang="en-CA" altLang="x-none" sz="800">
                <a:ea typeface="MS PGothic" charset="-128"/>
              </a:rPr>
              <a:t>1</a:t>
            </a:r>
            <a:r>
              <a:rPr lang="en-CA" altLang="x-none" sz="800" baseline="30000">
                <a:ea typeface="MS PGothic" charset="-128"/>
              </a:rPr>
              <a:t>st</a:t>
            </a:r>
            <a:r>
              <a:rPr lang="en-CA" altLang="x-none" sz="800">
                <a:ea typeface="MS PGothic" charset="-128"/>
              </a:rPr>
              <a:t> round of revisions). Reconciling identity contradictions when transitioning from work to retirement: A theoretical model.</a:t>
            </a:r>
          </a:p>
          <a:p>
            <a:pPr marL="0" indent="0">
              <a:buFontTx/>
              <a:buChar char="•"/>
            </a:pPr>
            <a:r>
              <a:rPr lang="en-CA" altLang="x-none" sz="800" b="1">
                <a:ea typeface="MS PGothic" charset="-128"/>
              </a:rPr>
              <a:t>Froidevaux, A.,</a:t>
            </a:r>
            <a:r>
              <a:rPr lang="en-CA" altLang="x-none" sz="800">
                <a:ea typeface="MS PGothic" charset="-128"/>
              </a:rPr>
              <a:t> Curchod, G., Degli-Antoni, S., Maggiori, C., &amp; Rossier, J. (in preparation; writing manuscript). A retrospective consensual qualitative research on retirement adjustment resources, well-being, and identity.</a:t>
            </a:r>
            <a:endParaRPr lang="en-US" altLang="x-none" sz="800">
              <a:ea typeface="MS PGothic" charset="-128"/>
            </a:endParaRPr>
          </a:p>
          <a:p>
            <a:pPr marL="0" indent="0">
              <a:buFontTx/>
              <a:buChar char="•"/>
            </a:pPr>
            <a:r>
              <a:rPr lang="en-CA" altLang="x-none" sz="800" b="1">
                <a:ea typeface="MS PGothic" charset="-128"/>
              </a:rPr>
              <a:t>Froidevaux, A.,</a:t>
            </a:r>
            <a:r>
              <a:rPr lang="en-CA" altLang="x-none" sz="800">
                <a:ea typeface="MS PGothic" charset="-128"/>
              </a:rPr>
              <a:t> Masdonati, J., Maggiori, C., &amp; Rossier, J. (in progress; data analysis). Exploring subjective identity forms in the transition from work to retirement: A consensual qualitative research analysis.</a:t>
            </a:r>
            <a:endParaRPr lang="en-US" altLang="x-none" sz="800">
              <a:ea typeface="MS PGothic" charset="-128"/>
            </a:endParaRPr>
          </a:p>
          <a:p>
            <a:pPr marL="0" indent="0"/>
            <a:r>
              <a:rPr lang="en-US" altLang="x-none" sz="800" b="1">
                <a:ea typeface="MS PGothic" charset="-128"/>
              </a:rPr>
              <a:t>Bridge employment</a:t>
            </a:r>
          </a:p>
          <a:p>
            <a:pPr marL="0" indent="0">
              <a:buFontTx/>
              <a:buChar char="•"/>
            </a:pPr>
            <a:r>
              <a:rPr lang="en-CA" altLang="x-none" sz="800" b="1">
                <a:ea typeface="MS PGothic" charset="-128"/>
              </a:rPr>
              <a:t>Froidevaux, A., </a:t>
            </a:r>
            <a:r>
              <a:rPr lang="en-CA" altLang="x-none" sz="800">
                <a:ea typeface="MS PGothic" charset="-128"/>
              </a:rPr>
              <a:t>Alterman, V., Zhan, Y., Shi, J., &amp; Wang, M. (in preparation; writing manuscript). The role of the Big-Five personality traits on bridge employment.</a:t>
            </a:r>
            <a:endParaRPr lang="en-US" altLang="x-none" sz="800">
              <a:ea typeface="MS PGothic" charset="-128"/>
            </a:endParaRPr>
          </a:p>
          <a:p>
            <a:pPr marL="0" indent="0">
              <a:buFontTx/>
              <a:buChar char="•"/>
            </a:pPr>
            <a:endParaRPr lang="en-US" altLang="x-none" sz="800">
              <a:ea typeface="MS PGothic" charset="-128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"/>
    </mc:Choice>
    <mc:Fallback xmlns="">
      <p:transition spd="slow" advTm="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3771900" y="-3246437"/>
            <a:ext cx="914400" cy="784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Personal career trajectory</a:t>
            </a:r>
            <a:endParaRPr lang="en-US" dirty="0"/>
          </a:p>
        </p:txBody>
      </p:sp>
      <p:sp>
        <p:nvSpPr>
          <p:cNvPr id="11266" name="Espace réservé du texte 2"/>
          <p:cNvSpPr>
            <a:spLocks noGrp="1"/>
          </p:cNvSpPr>
          <p:nvPr>
            <p:ph type="body" sz="quarter" idx="10"/>
          </p:nvPr>
        </p:nvSpPr>
        <p:spPr bwMode="auto">
          <a:xfrm rot="5400000">
            <a:off x="5537200" y="3073400"/>
            <a:ext cx="66802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x-none" cap="none">
                <a:ea typeface="MS PGothic" charset="-128"/>
              </a:rPr>
              <a:t>Who I am ?</a:t>
            </a: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5968639"/>
              </p:ext>
            </p:extLst>
          </p:nvPr>
        </p:nvGraphicFramePr>
        <p:xfrm>
          <a:off x="-1905000" y="1219200"/>
          <a:ext cx="8305800" cy="5545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268" name="Imag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4122711"/>
            <a:ext cx="352583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1455711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9" y="2775628"/>
            <a:ext cx="1681059" cy="1872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2"/>
    </mc:Choice>
    <mc:Fallback xmlns="">
      <p:transition spd="slow" advTm="24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1"/>
          <p:cNvSpPr>
            <a:spLocks noGrp="1"/>
          </p:cNvSpPr>
          <p:nvPr>
            <p:ph type="title"/>
          </p:nvPr>
        </p:nvSpPr>
        <p:spPr bwMode="auto">
          <a:xfrm rot="16200000">
            <a:off x="3771900" y="-3246437"/>
            <a:ext cx="914400" cy="7848600"/>
          </a:xfrm>
        </p:spPr>
        <p:txBody>
          <a:bodyPr vert="eaVert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x-none">
                <a:ea typeface="MS PGothic" charset="-128"/>
              </a:rPr>
              <a:t>In 2000, A Fairly </a:t>
            </a:r>
            <a:r>
              <a:rPr lang="ja-JP" altLang="en-US">
                <a:ea typeface="MS PGothic" charset="-128"/>
              </a:rPr>
              <a:t>“</a:t>
            </a:r>
            <a:r>
              <a:rPr lang="en-US" altLang="ja-JP">
                <a:ea typeface="MS PGothic" charset="-128"/>
              </a:rPr>
              <a:t>Young</a:t>
            </a:r>
            <a:r>
              <a:rPr lang="ja-JP" altLang="en-US">
                <a:ea typeface="MS PGothic" charset="-128"/>
              </a:rPr>
              <a:t>”</a:t>
            </a:r>
            <a:r>
              <a:rPr lang="en-US" altLang="ja-JP">
                <a:ea typeface="MS PGothic" charset="-128"/>
              </a:rPr>
              <a:t> World…</a:t>
            </a:r>
            <a:endParaRPr lang="fr-FR" altLang="x-none">
              <a:ea typeface="MS PGothic" charset="-128"/>
            </a:endParaRPr>
          </a:p>
        </p:txBody>
      </p:sp>
      <p:grpSp>
        <p:nvGrpSpPr>
          <p:cNvPr id="12290" name="Group 4"/>
          <p:cNvGrpSpPr>
            <a:grpSpLocks/>
          </p:cNvGrpSpPr>
          <p:nvPr/>
        </p:nvGrpSpPr>
        <p:grpSpPr bwMode="auto">
          <a:xfrm>
            <a:off x="920750" y="5773738"/>
            <a:ext cx="7654925" cy="339725"/>
            <a:chOff x="578" y="3538"/>
            <a:chExt cx="4822" cy="214"/>
          </a:xfrm>
        </p:grpSpPr>
        <p:sp>
          <p:nvSpPr>
            <p:cNvPr id="12293" name="Rectangle 5"/>
            <p:cNvSpPr>
              <a:spLocks noChangeArrowheads="1"/>
            </p:cNvSpPr>
            <p:nvPr/>
          </p:nvSpPr>
          <p:spPr bwMode="auto">
            <a:xfrm>
              <a:off x="578" y="3538"/>
              <a:ext cx="201" cy="207"/>
            </a:xfrm>
            <a:prstGeom prst="rect">
              <a:avLst/>
            </a:prstGeom>
            <a:solidFill>
              <a:srgbClr val="87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2294" name="Rectangle 6"/>
            <p:cNvSpPr>
              <a:spLocks noChangeArrowheads="1"/>
            </p:cNvSpPr>
            <p:nvPr/>
          </p:nvSpPr>
          <p:spPr bwMode="auto">
            <a:xfrm>
              <a:off x="1837" y="3544"/>
              <a:ext cx="201" cy="197"/>
            </a:xfrm>
            <a:prstGeom prst="rect">
              <a:avLst/>
            </a:prstGeom>
            <a:solidFill>
              <a:srgbClr val="FFE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2295" name="Rectangle 7"/>
            <p:cNvSpPr>
              <a:spLocks noChangeArrowheads="1"/>
            </p:cNvSpPr>
            <p:nvPr/>
          </p:nvSpPr>
          <p:spPr bwMode="auto">
            <a:xfrm>
              <a:off x="3096" y="3544"/>
              <a:ext cx="199" cy="197"/>
            </a:xfrm>
            <a:prstGeom prst="rect">
              <a:avLst/>
            </a:prstGeom>
            <a:solidFill>
              <a:srgbClr val="356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3961" tIns="16980" rIns="33961" bIns="16980" anchor="ctr"/>
            <a:lstStyle>
              <a:lvl1pPr defTabSz="339725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defTabSz="339725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defTabSz="339725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defTabSz="339725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defTabSz="339725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3397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3397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3397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3397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endParaRPr lang="x-none" altLang="x-none" sz="1800">
                <a:solidFill>
                  <a:srgbClr val="339966"/>
                </a:solidFill>
              </a:endParaRPr>
            </a:p>
          </p:txBody>
        </p:sp>
        <p:sp>
          <p:nvSpPr>
            <p:cNvPr id="12296" name="Rectangle 8"/>
            <p:cNvSpPr>
              <a:spLocks noChangeArrowheads="1"/>
            </p:cNvSpPr>
            <p:nvPr/>
          </p:nvSpPr>
          <p:spPr bwMode="auto">
            <a:xfrm>
              <a:off x="4354" y="3544"/>
              <a:ext cx="199" cy="197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819" y="3559"/>
              <a:ext cx="84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571" tIns="15286" rIns="30571" bIns="15286">
              <a:spAutoFit/>
            </a:bodyPr>
            <a:lstStyle>
              <a:lvl1pPr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sz="1800" b="1">
                  <a:latin typeface="Arial Narrow" charset="0"/>
                </a:rPr>
                <a:t>Under 5%</a:t>
              </a:r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2080" y="3551"/>
              <a:ext cx="97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571" tIns="15286" rIns="30571" bIns="15286">
              <a:spAutoFit/>
            </a:bodyPr>
            <a:lstStyle>
              <a:lvl1pPr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sz="1800" b="1">
                  <a:latin typeface="Arial Narrow" charset="0"/>
                </a:rPr>
                <a:t>5% to 12.4%</a:t>
              </a:r>
            </a:p>
          </p:txBody>
        </p:sp>
        <p:sp>
          <p:nvSpPr>
            <p:cNvPr id="12299" name="Text Box 11"/>
            <p:cNvSpPr txBox="1">
              <a:spLocks noChangeArrowheads="1"/>
            </p:cNvSpPr>
            <p:nvPr/>
          </p:nvSpPr>
          <p:spPr bwMode="auto">
            <a:xfrm>
              <a:off x="3322" y="3559"/>
              <a:ext cx="90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571" tIns="15286" rIns="30571" bIns="15286">
              <a:spAutoFit/>
            </a:bodyPr>
            <a:lstStyle>
              <a:lvl1pPr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sz="1800" b="1">
                  <a:latin typeface="Arial Narrow" charset="0"/>
                </a:rPr>
                <a:t>12.5% to 20%</a:t>
              </a:r>
            </a:p>
          </p:txBody>
        </p:sp>
        <p:sp>
          <p:nvSpPr>
            <p:cNvPr id="12300" name="Text Box 12"/>
            <p:cNvSpPr txBox="1">
              <a:spLocks noChangeArrowheads="1"/>
            </p:cNvSpPr>
            <p:nvPr/>
          </p:nvSpPr>
          <p:spPr bwMode="auto">
            <a:xfrm>
              <a:off x="4579" y="3559"/>
              <a:ext cx="82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571" tIns="15286" rIns="30571" bIns="15286">
              <a:spAutoFit/>
            </a:bodyPr>
            <a:lstStyle>
              <a:lvl1pPr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sz="1800" b="1">
                  <a:latin typeface="Arial Narrow" charset="0"/>
                </a:rPr>
                <a:t>Above 20%</a:t>
              </a:r>
            </a:p>
          </p:txBody>
        </p:sp>
      </p:grpSp>
      <p:sp>
        <p:nvSpPr>
          <p:cNvPr id="12291" name="Text Box 14"/>
          <p:cNvSpPr txBox="1">
            <a:spLocks noChangeArrowheads="1"/>
          </p:cNvSpPr>
          <p:nvPr/>
        </p:nvSpPr>
        <p:spPr bwMode="auto">
          <a:xfrm>
            <a:off x="712788" y="6248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b="1">
                <a:latin typeface="Book Antiqua" charset="0"/>
              </a:rPr>
              <a:t>Percent of Population Age 60+ in 2000</a:t>
            </a:r>
          </a:p>
        </p:txBody>
      </p:sp>
      <p:pic>
        <p:nvPicPr>
          <p:cNvPr id="12292" name="Picture 3" descr="Fig7_Ma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350"/>
            <a:ext cx="91440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23"/>
    </mc:Choice>
    <mc:Fallback xmlns="">
      <p:transition spd="slow" advTm="2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re 1"/>
          <p:cNvSpPr>
            <a:spLocks noGrp="1"/>
          </p:cNvSpPr>
          <p:nvPr>
            <p:ph type="title"/>
          </p:nvPr>
        </p:nvSpPr>
        <p:spPr bwMode="auto">
          <a:xfrm rot="16200000">
            <a:off x="3771900" y="-3246437"/>
            <a:ext cx="914400" cy="7848600"/>
          </a:xfrm>
        </p:spPr>
        <p:txBody>
          <a:bodyPr vert="eaVert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fr-FR" altLang="x-none">
                <a:ea typeface="MS PGothic" charset="-128"/>
              </a:rPr>
              <a:t>… </a:t>
            </a:r>
            <a:r>
              <a:rPr lang="en-US" altLang="x-none">
                <a:ea typeface="MS PGothic" charset="-128"/>
              </a:rPr>
              <a:t>Rapidly Aging by 2025</a:t>
            </a:r>
            <a:endParaRPr lang="fr-FR" altLang="x-none">
              <a:ea typeface="MS PGothic" charset="-128"/>
            </a:endParaRPr>
          </a:p>
        </p:txBody>
      </p:sp>
      <p:pic>
        <p:nvPicPr>
          <p:cNvPr id="13314" name="Picture 3" descr="Fig8_Map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093788" y="56292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endParaRPr lang="x-none" altLang="x-none" sz="2000" b="1"/>
          </a:p>
        </p:txBody>
      </p:sp>
      <p:grpSp>
        <p:nvGrpSpPr>
          <p:cNvPr id="13316" name="Group 6"/>
          <p:cNvGrpSpPr>
            <a:grpSpLocks/>
          </p:cNvGrpSpPr>
          <p:nvPr/>
        </p:nvGrpSpPr>
        <p:grpSpPr bwMode="auto">
          <a:xfrm>
            <a:off x="898525" y="5735638"/>
            <a:ext cx="7654925" cy="339725"/>
            <a:chOff x="578" y="3538"/>
            <a:chExt cx="4822" cy="214"/>
          </a:xfrm>
        </p:grpSpPr>
        <p:sp>
          <p:nvSpPr>
            <p:cNvPr id="13318" name="Rectangle 7"/>
            <p:cNvSpPr>
              <a:spLocks noChangeArrowheads="1"/>
            </p:cNvSpPr>
            <p:nvPr/>
          </p:nvSpPr>
          <p:spPr bwMode="auto">
            <a:xfrm>
              <a:off x="578" y="3538"/>
              <a:ext cx="201" cy="207"/>
            </a:xfrm>
            <a:prstGeom prst="rect">
              <a:avLst/>
            </a:prstGeom>
            <a:solidFill>
              <a:srgbClr val="871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3319" name="Rectangle 8"/>
            <p:cNvSpPr>
              <a:spLocks noChangeArrowheads="1"/>
            </p:cNvSpPr>
            <p:nvPr/>
          </p:nvSpPr>
          <p:spPr bwMode="auto">
            <a:xfrm>
              <a:off x="1837" y="3544"/>
              <a:ext cx="201" cy="197"/>
            </a:xfrm>
            <a:prstGeom prst="rect">
              <a:avLst/>
            </a:prstGeom>
            <a:solidFill>
              <a:srgbClr val="FFE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3320" name="Rectangle 9"/>
            <p:cNvSpPr>
              <a:spLocks noChangeArrowheads="1"/>
            </p:cNvSpPr>
            <p:nvPr/>
          </p:nvSpPr>
          <p:spPr bwMode="auto">
            <a:xfrm>
              <a:off x="3096" y="3544"/>
              <a:ext cx="199" cy="197"/>
            </a:xfrm>
            <a:prstGeom prst="rect">
              <a:avLst/>
            </a:prstGeom>
            <a:solidFill>
              <a:srgbClr val="356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3961" tIns="16980" rIns="33961" bIns="16980" anchor="ctr"/>
            <a:lstStyle>
              <a:lvl1pPr defTabSz="339725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defTabSz="339725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defTabSz="339725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defTabSz="339725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defTabSz="339725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3397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3397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3397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3397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endParaRPr lang="x-none" altLang="x-none" sz="1800">
                <a:solidFill>
                  <a:srgbClr val="339966"/>
                </a:solidFill>
              </a:endParaRPr>
            </a:p>
          </p:txBody>
        </p:sp>
        <p:sp>
          <p:nvSpPr>
            <p:cNvPr id="13321" name="Rectangle 10"/>
            <p:cNvSpPr>
              <a:spLocks noChangeArrowheads="1"/>
            </p:cNvSpPr>
            <p:nvPr/>
          </p:nvSpPr>
          <p:spPr bwMode="auto">
            <a:xfrm>
              <a:off x="4354" y="3544"/>
              <a:ext cx="199" cy="197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3322" name="Text Box 11"/>
            <p:cNvSpPr txBox="1">
              <a:spLocks noChangeArrowheads="1"/>
            </p:cNvSpPr>
            <p:nvPr/>
          </p:nvSpPr>
          <p:spPr bwMode="auto">
            <a:xfrm>
              <a:off x="819" y="3559"/>
              <a:ext cx="84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571" tIns="15286" rIns="30571" bIns="15286">
              <a:spAutoFit/>
            </a:bodyPr>
            <a:lstStyle>
              <a:lvl1pPr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sz="1800" b="1">
                  <a:latin typeface="Arial Narrow" charset="0"/>
                </a:rPr>
                <a:t>Under 5%</a:t>
              </a:r>
            </a:p>
          </p:txBody>
        </p:sp>
        <p:sp>
          <p:nvSpPr>
            <p:cNvPr id="13323" name="Text Box 12"/>
            <p:cNvSpPr txBox="1">
              <a:spLocks noChangeArrowheads="1"/>
            </p:cNvSpPr>
            <p:nvPr/>
          </p:nvSpPr>
          <p:spPr bwMode="auto">
            <a:xfrm>
              <a:off x="2080" y="3551"/>
              <a:ext cx="97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571" tIns="15286" rIns="30571" bIns="15286">
              <a:spAutoFit/>
            </a:bodyPr>
            <a:lstStyle>
              <a:lvl1pPr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sz="1800" b="1">
                  <a:latin typeface="Arial Narrow" charset="0"/>
                </a:rPr>
                <a:t>5% to 12.4%</a:t>
              </a:r>
            </a:p>
          </p:txBody>
        </p:sp>
        <p:sp>
          <p:nvSpPr>
            <p:cNvPr id="13324" name="Text Box 13"/>
            <p:cNvSpPr txBox="1">
              <a:spLocks noChangeArrowheads="1"/>
            </p:cNvSpPr>
            <p:nvPr/>
          </p:nvSpPr>
          <p:spPr bwMode="auto">
            <a:xfrm>
              <a:off x="3322" y="3559"/>
              <a:ext cx="90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571" tIns="15286" rIns="30571" bIns="15286">
              <a:spAutoFit/>
            </a:bodyPr>
            <a:lstStyle>
              <a:lvl1pPr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sz="1800" b="1">
                  <a:latin typeface="Arial Narrow" charset="0"/>
                </a:rPr>
                <a:t>12.5% to 20%</a:t>
              </a:r>
            </a:p>
          </p:txBody>
        </p:sp>
        <p:sp>
          <p:nvSpPr>
            <p:cNvPr id="13325" name="Text Box 14"/>
            <p:cNvSpPr txBox="1">
              <a:spLocks noChangeArrowheads="1"/>
            </p:cNvSpPr>
            <p:nvPr/>
          </p:nvSpPr>
          <p:spPr bwMode="auto">
            <a:xfrm>
              <a:off x="4579" y="3559"/>
              <a:ext cx="82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571" tIns="15286" rIns="30571" bIns="15286">
              <a:spAutoFit/>
            </a:bodyPr>
            <a:lstStyle>
              <a:lvl1pPr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defTabSz="306388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306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sz="1800" b="1">
                  <a:latin typeface="Arial Narrow" charset="0"/>
                </a:rPr>
                <a:t>Above 20%</a:t>
              </a:r>
            </a:p>
          </p:txBody>
        </p:sp>
      </p:grpSp>
      <p:sp>
        <p:nvSpPr>
          <p:cNvPr id="13317" name="Text Box 15"/>
          <p:cNvSpPr txBox="1">
            <a:spLocks noChangeArrowheads="1"/>
          </p:cNvSpPr>
          <p:nvPr/>
        </p:nvSpPr>
        <p:spPr bwMode="auto">
          <a:xfrm>
            <a:off x="1763713" y="6264275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b="1">
                <a:latin typeface="Book Antiqua" charset="0"/>
              </a:rPr>
              <a:t>Percent of Population Age 60+ in 2025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48"/>
    </mc:Choice>
    <mc:Fallback xmlns="">
      <p:transition spd="slow" advTm="44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Espace réservé du texte 2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marL="0" indent="0"/>
            <a:r>
              <a:rPr lang="fr-FR" altLang="x-none" cap="none">
                <a:ea typeface="MS PGothic" charset="-128"/>
              </a:rPr>
              <a:t>RESEARCH OVERVIEW</a:t>
            </a:r>
          </a:p>
        </p:txBody>
      </p:sp>
      <p:graphicFrame>
        <p:nvGraphicFramePr>
          <p:cNvPr id="7" name="Diagramme 6"/>
          <p:cNvGraphicFramePr/>
          <p:nvPr/>
        </p:nvGraphicFramePr>
        <p:xfrm>
          <a:off x="533400" y="1828800"/>
          <a:ext cx="79248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339" name="Rectangle 9"/>
          <p:cNvSpPr>
            <a:spLocks noChangeArrowheads="1"/>
          </p:cNvSpPr>
          <p:nvPr/>
        </p:nvSpPr>
        <p:spPr bwMode="auto">
          <a:xfrm>
            <a:off x="533400" y="1214438"/>
            <a:ext cx="67818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1113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indent="11113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lvl="1">
              <a:spcBef>
                <a:spcPct val="20000"/>
              </a:spcBef>
            </a:pPr>
            <a:r>
              <a:rPr lang="en-US" altLang="x-none"/>
              <a:t>Late careers represent a </a:t>
            </a:r>
            <a:r>
              <a:rPr lang="en-US" altLang="x-none" i="1"/>
              <a:t>new career development stage </a:t>
            </a:r>
            <a:r>
              <a:rPr lang="en-US" altLang="x-none"/>
              <a:t>that not only includes full retirement but also oscillates between employment, part-time work, volunteering, unemployment</a:t>
            </a:r>
          </a:p>
          <a:p>
            <a:pPr>
              <a:spcBef>
                <a:spcPct val="20000"/>
              </a:spcBef>
            </a:pPr>
            <a:endParaRPr lang="en-US" altLang="x-none"/>
          </a:p>
        </p:txBody>
      </p:sp>
      <p:sp>
        <p:nvSpPr>
          <p:cNvPr id="11" name="Titre 7"/>
          <p:cNvSpPr>
            <a:spLocks noGrp="1"/>
          </p:cNvSpPr>
          <p:nvPr>
            <p:ph type="title"/>
          </p:nvPr>
        </p:nvSpPr>
        <p:spPr>
          <a:xfrm rot="16200000">
            <a:off x="3771900" y="-3246437"/>
            <a:ext cx="914400" cy="7848600"/>
          </a:xfrm>
        </p:spPr>
        <p:txBody>
          <a:bodyPr/>
          <a:lstStyle/>
          <a:p>
            <a:pPr>
              <a:defRPr/>
            </a:pPr>
            <a:r>
              <a:rPr lang="fr-FR" dirty="0" err="1" smtClean="0"/>
              <a:t>Late</a:t>
            </a:r>
            <a:r>
              <a:rPr lang="fr-FR" dirty="0" smtClean="0"/>
              <a:t> </a:t>
            </a:r>
            <a:r>
              <a:rPr lang="fr-FR" dirty="0" err="1" smtClean="0"/>
              <a:t>careers</a:t>
            </a:r>
            <a:endParaRPr lang="fr-FR" dirty="0"/>
          </a:p>
        </p:txBody>
      </p:sp>
      <p:sp>
        <p:nvSpPr>
          <p:cNvPr id="14341" name="Rectangle 11"/>
          <p:cNvSpPr>
            <a:spLocks noChangeArrowheads="1"/>
          </p:cNvSpPr>
          <p:nvPr/>
        </p:nvSpPr>
        <p:spPr bwMode="auto">
          <a:xfrm>
            <a:off x="3794125" y="2435225"/>
            <a:ext cx="2703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lvl="1" algn="r">
              <a:spcBef>
                <a:spcPct val="20000"/>
              </a:spcBef>
            </a:pPr>
            <a:r>
              <a:rPr lang="en-US" altLang="x-none" sz="1400"/>
              <a:t>(Froidevaux &amp; Hirschi, 2015)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52"/>
    </mc:Choice>
    <mc:Fallback xmlns="">
      <p:transition spd="slow" advTm="15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u texte 2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marL="0" indent="0"/>
            <a:r>
              <a:rPr lang="fr-FR" altLang="x-none" cap="none">
                <a:ea typeface="MS PGothic" charset="-128"/>
              </a:rPr>
              <a:t>RESEARCH OVERVIEW</a:t>
            </a:r>
          </a:p>
        </p:txBody>
      </p:sp>
      <p:graphicFrame>
        <p:nvGraphicFramePr>
          <p:cNvPr id="7" name="Diagramme 6"/>
          <p:cNvGraphicFramePr/>
          <p:nvPr/>
        </p:nvGraphicFramePr>
        <p:xfrm>
          <a:off x="152400" y="-237066"/>
          <a:ext cx="8576734" cy="7095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itre 7"/>
          <p:cNvSpPr>
            <a:spLocks noGrp="1"/>
          </p:cNvSpPr>
          <p:nvPr>
            <p:ph type="title"/>
          </p:nvPr>
        </p:nvSpPr>
        <p:spPr>
          <a:xfrm rot="16200000">
            <a:off x="3797300" y="-3314700"/>
            <a:ext cx="914400" cy="7848600"/>
          </a:xfrm>
        </p:spPr>
        <p:txBody>
          <a:bodyPr/>
          <a:lstStyle/>
          <a:p>
            <a:pPr>
              <a:defRPr/>
            </a:pPr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overview</a:t>
            </a:r>
            <a:endParaRPr lang="fr-FR" dirty="0"/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6524625" y="7086600"/>
            <a:ext cx="261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r>
              <a:rPr lang="en-US" altLang="x-none" sz="1200"/>
              <a:t>www.arianefroidevaux.wordpress.com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60"/>
    </mc:Choice>
    <mc:Fallback xmlns="">
      <p:transition spd="slow" advTm="64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texte 2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marL="0" indent="0"/>
            <a:r>
              <a:rPr lang="fr-FR" altLang="x-none" cap="none">
                <a:ea typeface="MS PGothic" charset="-128"/>
              </a:rPr>
              <a:t>RESEARCH OVERVIEW</a:t>
            </a:r>
          </a:p>
        </p:txBody>
      </p:sp>
      <p:sp>
        <p:nvSpPr>
          <p:cNvPr id="17410" name="Title 3"/>
          <p:cNvSpPr>
            <a:spLocks noGrp="1"/>
          </p:cNvSpPr>
          <p:nvPr>
            <p:ph type="title"/>
          </p:nvPr>
        </p:nvSpPr>
        <p:spPr bwMode="auto">
          <a:xfrm rot="16200000">
            <a:off x="322263" y="-2614613"/>
            <a:ext cx="7016750" cy="7121525"/>
          </a:xfrm>
        </p:spPr>
        <p:txBody>
          <a:bodyPr vert="eaVert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fr-CH" altLang="x-none">
                <a:ea typeface="MS PGothic" charset="-128"/>
              </a:rPr>
              <a:t>An overlooked challenge: Mattering</a:t>
            </a:r>
            <a:endParaRPr lang="en-US" altLang="x-none">
              <a:ea typeface="MS PGothic" charset="-128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457200" y="2057400"/>
            <a:ext cx="78835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3429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lvl="1">
              <a:buFont typeface="Arial" charset="0"/>
              <a:buChar char="•"/>
            </a:pPr>
            <a:r>
              <a:rPr lang="en-US" altLang="x-none"/>
              <a:t>the extent to which a person believes that she/he makes a difference in the world around her/him </a:t>
            </a:r>
            <a:r>
              <a:rPr lang="en-GB" altLang="x-none" sz="1600"/>
              <a:t>(Elliott, Kao, &amp; Grant, 2004)</a:t>
            </a:r>
            <a:r>
              <a:rPr lang="en-US" altLang="x-none" sz="1600"/>
              <a:t> </a:t>
            </a:r>
          </a:p>
          <a:p>
            <a:pPr lvl="1">
              <a:buFont typeface="Arial" charset="0"/>
              <a:buChar char="•"/>
            </a:pPr>
            <a:endParaRPr lang="en-US" altLang="x-none" sz="1600"/>
          </a:p>
        </p:txBody>
      </p:sp>
      <p:pic>
        <p:nvPicPr>
          <p:cNvPr id="1741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03775"/>
            <a:ext cx="30543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1325" y="2947988"/>
            <a:ext cx="78835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3429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lvl="1">
              <a:buFont typeface="Arial" charset="0"/>
              <a:buChar char="•"/>
            </a:pPr>
            <a:endParaRPr lang="en-US" altLang="x-none" sz="1600"/>
          </a:p>
          <a:p>
            <a:pPr lvl="1">
              <a:buFont typeface="Arial" charset="0"/>
              <a:buChar char="•"/>
            </a:pPr>
            <a:r>
              <a:rPr lang="en-US" altLang="x-none"/>
              <a:t>the "problem of retirement is that others no longer depend upon [retirees]. The reward of retirement [may] be the punishment of not mattering</a:t>
            </a:r>
            <a:r>
              <a:rPr lang="ja-JP" altLang="en-US"/>
              <a:t>”</a:t>
            </a:r>
            <a:r>
              <a:rPr lang="en-US" altLang="ja-JP"/>
              <a:t> </a:t>
            </a:r>
            <a:r>
              <a:rPr lang="en-US" altLang="ja-JP" sz="1600"/>
              <a:t>(Rosenberg and McCullough</a:t>
            </a:r>
            <a:r>
              <a:rPr lang="fr-CH" altLang="ja-JP" sz="1600"/>
              <a:t>, 1981, p. 179)</a:t>
            </a:r>
            <a:endParaRPr lang="en-US" altLang="ja-JP" sz="1600"/>
          </a:p>
          <a:p>
            <a:endParaRPr lang="en-US" altLang="x-none" sz="1600"/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78"/>
    </mc:Choice>
    <mc:Fallback xmlns="">
      <p:transition spd="slow" advTm="94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3771900" y="-3246437"/>
            <a:ext cx="914400" cy="7848600"/>
          </a:xfrm>
        </p:spPr>
        <p:txBody>
          <a:bodyPr/>
          <a:lstStyle/>
          <a:p>
            <a:pPr>
              <a:defRPr/>
            </a:pPr>
            <a:r>
              <a:rPr lang="fr-FR" dirty="0" err="1" smtClean="0"/>
              <a:t>Sample</a:t>
            </a:r>
            <a:r>
              <a:rPr lang="fr-FR" dirty="0" smtClean="0"/>
              <a:t> and </a:t>
            </a:r>
            <a:r>
              <a:rPr lang="fr-FR" dirty="0" err="1" smtClean="0"/>
              <a:t>procedure</a:t>
            </a:r>
            <a:endParaRPr lang="fr-FR" dirty="0"/>
          </a:p>
        </p:txBody>
      </p:sp>
      <p:grpSp>
        <p:nvGrpSpPr>
          <p:cNvPr id="18434" name="Grouper 4"/>
          <p:cNvGrpSpPr>
            <a:grpSpLocks/>
          </p:cNvGrpSpPr>
          <p:nvPr/>
        </p:nvGrpSpPr>
        <p:grpSpPr bwMode="auto">
          <a:xfrm>
            <a:off x="2057400" y="1700213"/>
            <a:ext cx="5610225" cy="3024187"/>
            <a:chOff x="2057281" y="1700808"/>
            <a:chExt cx="5611063" cy="3024336"/>
          </a:xfrm>
        </p:grpSpPr>
        <p:cxnSp>
          <p:nvCxnSpPr>
            <p:cNvPr id="18447" name="Connecteur droit avec flèche 5"/>
            <p:cNvCxnSpPr>
              <a:cxnSpLocks noChangeShapeType="1"/>
            </p:cNvCxnSpPr>
            <p:nvPr/>
          </p:nvCxnSpPr>
          <p:spPr bwMode="auto">
            <a:xfrm>
              <a:off x="5076056" y="4221088"/>
              <a:ext cx="50405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8" name="Connecteur droit avec flèche 6"/>
            <p:cNvCxnSpPr>
              <a:cxnSpLocks noChangeShapeType="1"/>
            </p:cNvCxnSpPr>
            <p:nvPr/>
          </p:nvCxnSpPr>
          <p:spPr bwMode="auto">
            <a:xfrm>
              <a:off x="4427984" y="3501008"/>
              <a:ext cx="115212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9" name="Connecteur droit 7"/>
            <p:cNvCxnSpPr>
              <a:cxnSpLocks noChangeShapeType="1"/>
              <a:stCxn id="18454" idx="6"/>
              <a:endCxn id="18439" idx="2"/>
            </p:cNvCxnSpPr>
            <p:nvPr/>
          </p:nvCxnSpPr>
          <p:spPr bwMode="auto">
            <a:xfrm>
              <a:off x="2057281" y="2315657"/>
              <a:ext cx="45253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50" name="Ellipse 8"/>
            <p:cNvSpPr>
              <a:spLocks noChangeAspect="1"/>
            </p:cNvSpPr>
            <p:nvPr/>
          </p:nvSpPr>
          <p:spPr bwMode="auto">
            <a:xfrm>
              <a:off x="6582663" y="2276872"/>
              <a:ext cx="77569" cy="7756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endParaRPr lang="fr-FR" altLang="x-none">
                <a:latin typeface="Arial" charset="0"/>
                <a:ea typeface="ヒラギノ角ゴ Pro W3" charset="-128"/>
              </a:endParaRPr>
            </a:p>
          </p:txBody>
        </p:sp>
        <p:sp>
          <p:nvSpPr>
            <p:cNvPr id="18451" name="Rectangle à coins arrondis 9"/>
            <p:cNvSpPr>
              <a:spLocks noChangeArrowheads="1"/>
            </p:cNvSpPr>
            <p:nvPr/>
          </p:nvSpPr>
          <p:spPr bwMode="auto">
            <a:xfrm>
              <a:off x="5580112" y="2924944"/>
              <a:ext cx="2088232" cy="18002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776FA8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/>
              <a:r>
                <a:rPr lang="en-US" altLang="x-none" sz="1600" b="1">
                  <a:latin typeface="Verdana" charset="0"/>
                  <a:ea typeface="ヒラギノ角ゴ Pro W3" charset="-128"/>
                </a:rPr>
                <a:t>Time 2</a:t>
              </a:r>
            </a:p>
            <a:p>
              <a:r>
                <a:rPr lang="en-US" altLang="x-none" sz="1600">
                  <a:latin typeface="Verdana" charset="0"/>
                  <a:ea typeface="ヒラギノ角ゴ Pro W3" charset="-128"/>
                </a:rPr>
                <a:t>Older workers (N = 161)</a:t>
              </a:r>
            </a:p>
            <a:p>
              <a:endParaRPr lang="en-US" altLang="x-none" sz="1600">
                <a:latin typeface="Verdana" charset="0"/>
                <a:ea typeface="ヒラギノ角ゴ Pro W3" charset="-128"/>
              </a:endParaRPr>
            </a:p>
            <a:p>
              <a:r>
                <a:rPr lang="en-US" altLang="x-none" sz="1600">
                  <a:latin typeface="Verdana" charset="0"/>
                  <a:ea typeface="ヒラギノ角ゴ Pro W3" charset="-128"/>
                </a:rPr>
                <a:t>Retirees</a:t>
              </a:r>
            </a:p>
            <a:p>
              <a:r>
                <a:rPr lang="en-US" altLang="x-none" sz="1600">
                  <a:latin typeface="Verdana" charset="0"/>
                  <a:ea typeface="ヒラギノ角ゴ Pro W3" charset="-128"/>
                </a:rPr>
                <a:t>(N =178) </a:t>
              </a:r>
            </a:p>
            <a:p>
              <a:endParaRPr lang="en-US" altLang="x-none" sz="1600">
                <a:latin typeface="Verdana" charset="0"/>
                <a:ea typeface="ヒラギノ角ゴ Pro W3" charset="-128"/>
              </a:endParaRPr>
            </a:p>
          </p:txBody>
        </p:sp>
        <p:sp>
          <p:nvSpPr>
            <p:cNvPr id="18452" name="ZoneTexte 10"/>
            <p:cNvSpPr txBox="1">
              <a:spLocks noChangeArrowheads="1"/>
            </p:cNvSpPr>
            <p:nvPr/>
          </p:nvSpPr>
          <p:spPr bwMode="auto">
            <a:xfrm>
              <a:off x="6012160" y="1700808"/>
              <a:ext cx="1224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r>
                <a:rPr lang="en-US" altLang="x-none" sz="1800">
                  <a:latin typeface="Verdana" charset="0"/>
                </a:rPr>
                <a:t>Year +1</a:t>
              </a:r>
            </a:p>
          </p:txBody>
        </p:sp>
        <p:cxnSp>
          <p:nvCxnSpPr>
            <p:cNvPr id="18453" name="Connecteur droit 11"/>
            <p:cNvCxnSpPr>
              <a:cxnSpLocks noChangeShapeType="1"/>
              <a:stCxn id="18436" idx="2"/>
              <a:endCxn id="18439" idx="0"/>
            </p:cNvCxnSpPr>
            <p:nvPr/>
          </p:nvCxnSpPr>
          <p:spPr bwMode="auto">
            <a:xfrm flipH="1">
              <a:off x="6621448" y="2070140"/>
              <a:ext cx="2780" cy="2067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4" name="Connecteur droit avec flèche 12"/>
            <p:cNvCxnSpPr>
              <a:cxnSpLocks noChangeShapeType="1"/>
            </p:cNvCxnSpPr>
            <p:nvPr/>
          </p:nvCxnSpPr>
          <p:spPr bwMode="auto">
            <a:xfrm flipH="1" flipV="1">
              <a:off x="6621448" y="2354441"/>
              <a:ext cx="2780" cy="57050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5" name="Grouper 13"/>
          <p:cNvGrpSpPr>
            <a:grpSpLocks/>
          </p:cNvGrpSpPr>
          <p:nvPr/>
        </p:nvGrpSpPr>
        <p:grpSpPr bwMode="auto">
          <a:xfrm>
            <a:off x="971550" y="1700213"/>
            <a:ext cx="4392613" cy="3024187"/>
            <a:chOff x="971600" y="1700808"/>
            <a:chExt cx="4392488" cy="3024336"/>
          </a:xfrm>
        </p:grpSpPr>
        <p:sp>
          <p:nvSpPr>
            <p:cNvPr id="18438" name="Ellipse 14"/>
            <p:cNvSpPr>
              <a:spLocks noChangeAspect="1"/>
            </p:cNvSpPr>
            <p:nvPr/>
          </p:nvSpPr>
          <p:spPr bwMode="auto">
            <a:xfrm>
              <a:off x="1979712" y="2276872"/>
              <a:ext cx="77569" cy="7756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endParaRPr lang="fr-FR" altLang="x-none">
                <a:latin typeface="Arial" charset="0"/>
                <a:ea typeface="ヒラギノ角ゴ Pro W3" charset="-128"/>
              </a:endParaRPr>
            </a:p>
          </p:txBody>
        </p:sp>
        <p:sp>
          <p:nvSpPr>
            <p:cNvPr id="18439" name="Rectangle à coins arrondis 15"/>
            <p:cNvSpPr>
              <a:spLocks noChangeArrowheads="1"/>
            </p:cNvSpPr>
            <p:nvPr/>
          </p:nvSpPr>
          <p:spPr bwMode="auto">
            <a:xfrm>
              <a:off x="971600" y="2924944"/>
              <a:ext cx="2088232" cy="18002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776FA8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/>
              <a:r>
                <a:rPr lang="en-US" altLang="x-none" sz="1600" b="1">
                  <a:latin typeface="Verdana" charset="0"/>
                  <a:ea typeface="ヒラギノ角ゴ Pro W3" charset="-128"/>
                </a:rPr>
                <a:t>Time 1</a:t>
              </a:r>
            </a:p>
            <a:p>
              <a:r>
                <a:rPr lang="en-US" altLang="x-none" sz="1600">
                  <a:latin typeface="Verdana" charset="0"/>
                  <a:ea typeface="ヒラギノ角ゴ Pro W3" charset="-128"/>
                </a:rPr>
                <a:t>Older workers (N =371) </a:t>
              </a:r>
            </a:p>
            <a:p>
              <a:endParaRPr lang="en-US" altLang="x-none" sz="1600">
                <a:latin typeface="Verdana" charset="0"/>
                <a:ea typeface="ヒラギノ角ゴ Pro W3" charset="-128"/>
              </a:endParaRPr>
            </a:p>
            <a:p>
              <a:r>
                <a:rPr lang="en-US" altLang="x-none" sz="1600">
                  <a:latin typeface="Verdana" charset="0"/>
                  <a:ea typeface="ヒラギノ角ゴ Pro W3" charset="-128"/>
                </a:rPr>
                <a:t>Retirees</a:t>
              </a:r>
            </a:p>
            <a:p>
              <a:r>
                <a:rPr lang="en-US" altLang="x-none" sz="1600">
                  <a:latin typeface="Verdana" charset="0"/>
                  <a:ea typeface="ヒラギノ角ゴ Pro W3" charset="-128"/>
                </a:rPr>
                <a:t>(N =335) </a:t>
              </a:r>
            </a:p>
          </p:txBody>
        </p:sp>
        <p:sp>
          <p:nvSpPr>
            <p:cNvPr id="18440" name="ZoneTexte 16"/>
            <p:cNvSpPr txBox="1">
              <a:spLocks noChangeArrowheads="1"/>
            </p:cNvSpPr>
            <p:nvPr/>
          </p:nvSpPr>
          <p:spPr bwMode="auto">
            <a:xfrm>
              <a:off x="1547664" y="1700808"/>
              <a:ext cx="9361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r>
                <a:rPr lang="en-US" altLang="x-none" sz="1800">
                  <a:latin typeface="Verdana" charset="0"/>
                </a:rPr>
                <a:t>Year 0</a:t>
              </a:r>
            </a:p>
          </p:txBody>
        </p:sp>
        <p:cxnSp>
          <p:nvCxnSpPr>
            <p:cNvPr id="18441" name="Connecteur droit 17"/>
            <p:cNvCxnSpPr>
              <a:cxnSpLocks noChangeShapeType="1"/>
              <a:stCxn id="18446" idx="2"/>
              <a:endCxn id="18454" idx="0"/>
            </p:cNvCxnSpPr>
            <p:nvPr/>
          </p:nvCxnSpPr>
          <p:spPr bwMode="auto">
            <a:xfrm>
              <a:off x="2015716" y="2070140"/>
              <a:ext cx="2781" cy="2067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2" name="Connecteur droit avec flèche 18"/>
            <p:cNvCxnSpPr>
              <a:cxnSpLocks noChangeShapeType="1"/>
            </p:cNvCxnSpPr>
            <p:nvPr/>
          </p:nvCxnSpPr>
          <p:spPr bwMode="auto">
            <a:xfrm flipV="1">
              <a:off x="2015716" y="2354441"/>
              <a:ext cx="2781" cy="57050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3" name="Connecteur droit avec flèche 19"/>
            <p:cNvCxnSpPr>
              <a:cxnSpLocks noChangeShapeType="1"/>
            </p:cNvCxnSpPr>
            <p:nvPr/>
          </p:nvCxnSpPr>
          <p:spPr bwMode="auto">
            <a:xfrm>
              <a:off x="3059832" y="3501008"/>
              <a:ext cx="115212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4" name="Connecteur droit avec flèche 20"/>
            <p:cNvCxnSpPr>
              <a:cxnSpLocks noChangeShapeType="1"/>
            </p:cNvCxnSpPr>
            <p:nvPr/>
          </p:nvCxnSpPr>
          <p:spPr bwMode="auto">
            <a:xfrm>
              <a:off x="3059832" y="4221088"/>
              <a:ext cx="50405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45" name="ZoneTexte 21"/>
            <p:cNvSpPr txBox="1">
              <a:spLocks noChangeArrowheads="1"/>
            </p:cNvSpPr>
            <p:nvPr/>
          </p:nvSpPr>
          <p:spPr bwMode="auto">
            <a:xfrm>
              <a:off x="3347864" y="4005064"/>
              <a:ext cx="2016224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/>
              <a:r>
                <a:rPr lang="fr-FR" altLang="x-none" sz="1600">
                  <a:latin typeface="Verdana" charset="0"/>
                </a:rPr>
                <a:t>ASSOCIATIONS</a:t>
              </a:r>
            </a:p>
          </p:txBody>
        </p:sp>
        <p:sp>
          <p:nvSpPr>
            <p:cNvPr id="18446" name="ZoneTexte 22"/>
            <p:cNvSpPr txBox="1">
              <a:spLocks noChangeArrowheads="1"/>
            </p:cNvSpPr>
            <p:nvPr/>
          </p:nvSpPr>
          <p:spPr bwMode="auto">
            <a:xfrm>
              <a:off x="3347864" y="3284984"/>
              <a:ext cx="2016224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r>
                <a:rPr lang="fr-FR" altLang="x-none" sz="1600">
                  <a:latin typeface="Verdana" charset="0"/>
                </a:rPr>
                <a:t>ORGANIZATIONS</a:t>
              </a:r>
            </a:p>
          </p:txBody>
        </p:sp>
      </p:grpSp>
      <p:sp>
        <p:nvSpPr>
          <p:cNvPr id="18436" name="ZoneTexte 23"/>
          <p:cNvSpPr txBox="1">
            <a:spLocks noChangeArrowheads="1"/>
          </p:cNvSpPr>
          <p:nvPr/>
        </p:nvSpPr>
        <p:spPr bwMode="auto">
          <a:xfrm>
            <a:off x="971550" y="5157788"/>
            <a:ext cx="66960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/>
            <a:r>
              <a:rPr lang="en-US" altLang="x-none" sz="2100">
                <a:latin typeface="Verdana" charset="0"/>
              </a:rPr>
              <a:t>Self-reported online questionnaires, Switzerland</a:t>
            </a:r>
          </a:p>
        </p:txBody>
      </p:sp>
      <p:sp>
        <p:nvSpPr>
          <p:cNvPr id="18437" name="Rectangle 25"/>
          <p:cNvSpPr>
            <a:spLocks noChangeArrowheads="1"/>
          </p:cNvSpPr>
          <p:nvPr/>
        </p:nvSpPr>
        <p:spPr bwMode="auto">
          <a:xfrm>
            <a:off x="4284663" y="6461125"/>
            <a:ext cx="485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lvl="1" algn="r">
              <a:spcBef>
                <a:spcPct val="20000"/>
              </a:spcBef>
            </a:pPr>
            <a:r>
              <a:rPr lang="en-US" altLang="x-none" sz="2000"/>
              <a:t>(Froidevaux, Hirschi, &amp; Wang, 2016, JVB)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8"/>
    </mc:Choice>
    <mc:Fallback xmlns="">
      <p:transition spd="slow" advTm="31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3771900" y="-3246437"/>
            <a:ext cx="914400" cy="7848600"/>
          </a:xfrm>
        </p:spPr>
        <p:txBody>
          <a:bodyPr/>
          <a:lstStyle/>
          <a:p>
            <a:pPr>
              <a:defRPr/>
            </a:pPr>
            <a:r>
              <a:rPr lang="fr-FR" dirty="0" err="1" smtClean="0"/>
              <a:t>Sample</a:t>
            </a:r>
            <a:r>
              <a:rPr lang="fr-FR" dirty="0" smtClean="0"/>
              <a:t> and </a:t>
            </a:r>
            <a:r>
              <a:rPr lang="fr-FR" dirty="0" err="1" smtClean="0"/>
              <a:t>procedure</a:t>
            </a:r>
            <a:r>
              <a:rPr lang="fr-FR" dirty="0" smtClean="0"/>
              <a:t> (2)</a:t>
            </a:r>
            <a:endParaRPr lang="fr-FR" dirty="0"/>
          </a:p>
        </p:txBody>
      </p:sp>
      <p:graphicFrame>
        <p:nvGraphicFramePr>
          <p:cNvPr id="19458" name="Espace réservé du contenu 25"/>
          <p:cNvGraphicFramePr>
            <a:graphicFrameLocks/>
          </p:cNvGraphicFramePr>
          <p:nvPr/>
        </p:nvGraphicFramePr>
        <p:xfrm>
          <a:off x="5057775" y="1865313"/>
          <a:ext cx="3392488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Graphique" r:id="rId5" imgW="3401287" imgH="3486624" progId="Excel.Chart.8">
                  <p:embed/>
                </p:oleObj>
              </mc:Choice>
              <mc:Fallback>
                <p:oleObj name="Graphique" r:id="rId5" imgW="3401287" imgH="3486624" progId="Excel.Chart.8">
                  <p:embed/>
                  <p:pic>
                    <p:nvPicPr>
                      <p:cNvPr id="0" name="Espace réservé du contenu 2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7775" y="1865313"/>
                        <a:ext cx="3392488" cy="348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Espace réservé du contenu 19"/>
          <p:cNvGraphicFramePr>
            <a:graphicFrameLocks/>
          </p:cNvGraphicFramePr>
          <p:nvPr/>
        </p:nvGraphicFramePr>
        <p:xfrm>
          <a:off x="377825" y="1722438"/>
          <a:ext cx="3268663" cy="350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0" name="Graphique" r:id="rId7" imgW="3279377" imgH="3511006" progId="Excel.Chart.8">
                  <p:embed/>
                </p:oleObj>
              </mc:Choice>
              <mc:Fallback>
                <p:oleObj name="Graphique" r:id="rId7" imgW="3279377" imgH="3511006" progId="Excel.Chart.8">
                  <p:embed/>
                  <p:pic>
                    <p:nvPicPr>
                      <p:cNvPr id="0" name="Espace réservé du contenu 1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1722438"/>
                        <a:ext cx="3268663" cy="350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ZoneTexte 26"/>
          <p:cNvSpPr txBox="1">
            <a:spLocks noChangeArrowheads="1"/>
          </p:cNvSpPr>
          <p:nvPr/>
        </p:nvSpPr>
        <p:spPr bwMode="auto">
          <a:xfrm>
            <a:off x="355600" y="5157788"/>
            <a:ext cx="3168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Aft>
                <a:spcPts val="500"/>
              </a:spcAft>
            </a:pPr>
            <a:r>
              <a:rPr lang="en-US" altLang="x-none" sz="1600" b="1">
                <a:latin typeface="Verdana" charset="0"/>
              </a:rPr>
              <a:t>Age:</a:t>
            </a:r>
            <a:r>
              <a:rPr lang="en-US" altLang="x-none" sz="1600">
                <a:latin typeface="Verdana" charset="0"/>
              </a:rPr>
              <a:t> </a:t>
            </a:r>
            <a:r>
              <a:rPr lang="en-US" altLang="x-none" sz="1600" i="1">
                <a:latin typeface="Verdana" charset="0"/>
              </a:rPr>
              <a:t>M </a:t>
            </a:r>
            <a:r>
              <a:rPr lang="en-US" altLang="x-none" sz="1600">
                <a:latin typeface="Verdana" charset="0"/>
              </a:rPr>
              <a:t>= 58.55; </a:t>
            </a:r>
            <a:r>
              <a:rPr lang="en-US" altLang="x-none" sz="1600" i="1">
                <a:latin typeface="Verdana" charset="0"/>
              </a:rPr>
              <a:t>SD</a:t>
            </a:r>
            <a:r>
              <a:rPr lang="en-US" altLang="x-none" sz="1600">
                <a:latin typeface="Verdana" charset="0"/>
              </a:rPr>
              <a:t> = 2.6</a:t>
            </a:r>
          </a:p>
          <a:p>
            <a:r>
              <a:rPr lang="en-US" altLang="x-none" sz="1600" b="1">
                <a:latin typeface="Verdana" charset="0"/>
              </a:rPr>
              <a:t>Full time work:</a:t>
            </a:r>
            <a:r>
              <a:rPr lang="en-US" altLang="x-none" sz="1600">
                <a:latin typeface="Verdana" charset="0"/>
              </a:rPr>
              <a:t> 61.5%</a:t>
            </a:r>
          </a:p>
        </p:txBody>
      </p:sp>
      <p:sp>
        <p:nvSpPr>
          <p:cNvPr id="19461" name="ZoneTexte 27"/>
          <p:cNvSpPr txBox="1">
            <a:spLocks noChangeArrowheads="1"/>
          </p:cNvSpPr>
          <p:nvPr/>
        </p:nvSpPr>
        <p:spPr bwMode="auto">
          <a:xfrm>
            <a:off x="-76200" y="1700213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/>
            <a:r>
              <a:rPr lang="en-US" altLang="x-none" sz="1800" b="1">
                <a:latin typeface="Verdana" charset="0"/>
              </a:rPr>
              <a:t>Older workers (N=161)</a:t>
            </a:r>
          </a:p>
        </p:txBody>
      </p:sp>
      <p:sp>
        <p:nvSpPr>
          <p:cNvPr id="19462" name="ZoneTexte 28"/>
          <p:cNvSpPr txBox="1">
            <a:spLocks noChangeArrowheads="1"/>
          </p:cNvSpPr>
          <p:nvPr/>
        </p:nvSpPr>
        <p:spPr bwMode="auto">
          <a:xfrm>
            <a:off x="4587875" y="5157788"/>
            <a:ext cx="4408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Aft>
                <a:spcPts val="500"/>
              </a:spcAft>
            </a:pPr>
            <a:r>
              <a:rPr lang="en-US" altLang="x-none" sz="1600" b="1">
                <a:latin typeface="Verdana" charset="0"/>
              </a:rPr>
              <a:t>Age: </a:t>
            </a:r>
            <a:r>
              <a:rPr lang="en-US" altLang="x-none" sz="1600" i="1">
                <a:latin typeface="Verdana" charset="0"/>
              </a:rPr>
              <a:t>M</a:t>
            </a:r>
            <a:r>
              <a:rPr lang="en-US" altLang="x-none" sz="1600">
                <a:latin typeface="Verdana" charset="0"/>
              </a:rPr>
              <a:t> = 68.4; </a:t>
            </a:r>
            <a:r>
              <a:rPr lang="en-US" altLang="x-none" sz="1600" i="1">
                <a:latin typeface="Verdana" charset="0"/>
              </a:rPr>
              <a:t>SD</a:t>
            </a:r>
            <a:r>
              <a:rPr lang="en-US" altLang="x-none" sz="1600">
                <a:latin typeface="Verdana" charset="0"/>
              </a:rPr>
              <a:t> = 5.26</a:t>
            </a:r>
          </a:p>
          <a:p>
            <a:r>
              <a:rPr lang="en-US" altLang="x-none" sz="1600" b="1">
                <a:latin typeface="Verdana" charset="0"/>
              </a:rPr>
              <a:t>Official retirement age: </a:t>
            </a:r>
            <a:r>
              <a:rPr lang="en-US" altLang="x-none" sz="1600">
                <a:latin typeface="Verdana" charset="0"/>
              </a:rPr>
              <a:t>93.8%</a:t>
            </a:r>
          </a:p>
        </p:txBody>
      </p:sp>
      <p:sp>
        <p:nvSpPr>
          <p:cNvPr id="19463" name="ZoneTexte 29"/>
          <p:cNvSpPr txBox="1">
            <a:spLocks noChangeArrowheads="1"/>
          </p:cNvSpPr>
          <p:nvPr/>
        </p:nvSpPr>
        <p:spPr bwMode="auto">
          <a:xfrm>
            <a:off x="4244975" y="1700213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/>
            <a:r>
              <a:rPr lang="en-US" altLang="x-none" sz="1800" b="1">
                <a:latin typeface="Verdana" charset="0"/>
              </a:rPr>
              <a:t>Retirees (N=178)</a:t>
            </a:r>
          </a:p>
        </p:txBody>
      </p:sp>
      <p:sp>
        <p:nvSpPr>
          <p:cNvPr id="19464" name="Rectangle 30"/>
          <p:cNvSpPr>
            <a:spLocks noChangeArrowheads="1"/>
          </p:cNvSpPr>
          <p:nvPr/>
        </p:nvSpPr>
        <p:spPr bwMode="auto">
          <a:xfrm>
            <a:off x="4284663" y="6461125"/>
            <a:ext cx="485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lvl="1" algn="r">
              <a:spcBef>
                <a:spcPct val="20000"/>
              </a:spcBef>
            </a:pPr>
            <a:r>
              <a:rPr lang="en-US" altLang="x-none" sz="2000"/>
              <a:t>(Froidevaux, Hirschi, &amp; Wang, 2016, JVB)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8"/>
    </mc:Choice>
    <mc:Fallback xmlns="">
      <p:transition spd="slow" advTm="2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33.2"/>
</p:tagLst>
</file>

<file path=ppt/theme/theme1.xml><?xml version="1.0" encoding="utf-8"?>
<a:theme xmlns:a="http://schemas.openxmlformats.org/drawingml/2006/main" name="IFAS_Res_brand_PPT_temp">
  <a:themeElements>
    <a:clrScheme name="Custom 1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D4D04E07-2F69-5B4D-A5D7-3328F70DA9EC}" vid="{B72D5050-BC12-1543-98EB-6304250BDF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2027</Words>
  <Application>Microsoft Macintosh PowerPoint</Application>
  <PresentationFormat>Présentation à l'écran (4:3)</PresentationFormat>
  <Paragraphs>169</Paragraphs>
  <Slides>15</Slides>
  <Notes>6</Notes>
  <HiddenSlides>0</HiddenSlides>
  <MMClips>15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8" baseType="lpstr">
      <vt:lpstr>MS PGothic</vt:lpstr>
      <vt:lpstr>ＭＳ Ｐゴシック</vt:lpstr>
      <vt:lpstr>ヒラギノ角ゴ Pro W3</vt:lpstr>
      <vt:lpstr>Arial</vt:lpstr>
      <vt:lpstr>Arial Narrow</vt:lpstr>
      <vt:lpstr>Book Antiqua</vt:lpstr>
      <vt:lpstr>Calibri</vt:lpstr>
      <vt:lpstr>Geneva</vt:lpstr>
      <vt:lpstr>Symbol</vt:lpstr>
      <vt:lpstr>Verdana</vt:lpstr>
      <vt:lpstr>Wingdings</vt:lpstr>
      <vt:lpstr>IFAS_Res_brand_PPT_temp</vt:lpstr>
      <vt:lpstr>Graphique</vt:lpstr>
      <vt:lpstr>2017 ESVDC Young RESEARCH AWARD</vt:lpstr>
      <vt:lpstr>Personal career trajectory</vt:lpstr>
      <vt:lpstr>In 2000, A Fairly “Young” World…</vt:lpstr>
      <vt:lpstr>… Rapidly Aging by 2025</vt:lpstr>
      <vt:lpstr>Late careers</vt:lpstr>
      <vt:lpstr>Research overview</vt:lpstr>
      <vt:lpstr>An overlooked challenge: Mattering</vt:lpstr>
      <vt:lpstr>Sample and procedure</vt:lpstr>
      <vt:lpstr>Sample and procedure (2)</vt:lpstr>
      <vt:lpstr>Study 1: Results for older workers</vt:lpstr>
      <vt:lpstr>Study 2: Results for retirees</vt:lpstr>
      <vt:lpstr>Limitations</vt:lpstr>
      <vt:lpstr>My future research directions</vt:lpstr>
      <vt:lpstr>Présentation PowerPoint</vt:lpstr>
      <vt:lpstr>Publication list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2017-08-07T15:46:56Z</cp:lastPrinted>
  <dcterms:created xsi:type="dcterms:W3CDTF">2016-09-07T14:53:12Z</dcterms:created>
  <dcterms:modified xsi:type="dcterms:W3CDTF">2017-09-24T02:56:36Z</dcterms:modified>
</cp:coreProperties>
</file>